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6" r:id="rId1"/>
  </p:sldMasterIdLst>
  <p:notesMasterIdLst>
    <p:notesMasterId r:id="rId40"/>
  </p:notesMasterIdLst>
  <p:sldIdLst>
    <p:sldId id="257" r:id="rId2"/>
    <p:sldId id="256" r:id="rId3"/>
    <p:sldId id="263" r:id="rId4"/>
    <p:sldId id="258" r:id="rId5"/>
    <p:sldId id="264" r:id="rId6"/>
    <p:sldId id="265" r:id="rId7"/>
    <p:sldId id="266" r:id="rId8"/>
    <p:sldId id="267" r:id="rId9"/>
    <p:sldId id="259" r:id="rId10"/>
    <p:sldId id="268" r:id="rId11"/>
    <p:sldId id="272" r:id="rId12"/>
    <p:sldId id="270" r:id="rId13"/>
    <p:sldId id="269" r:id="rId14"/>
    <p:sldId id="271" r:id="rId15"/>
    <p:sldId id="273" r:id="rId16"/>
    <p:sldId id="274" r:id="rId17"/>
    <p:sldId id="275" r:id="rId18"/>
    <p:sldId id="276" r:id="rId19"/>
    <p:sldId id="277" r:id="rId20"/>
    <p:sldId id="260" r:id="rId21"/>
    <p:sldId id="280" r:id="rId22"/>
    <p:sldId id="282" r:id="rId23"/>
    <p:sldId id="283" r:id="rId24"/>
    <p:sldId id="281" r:id="rId25"/>
    <p:sldId id="284" r:id="rId26"/>
    <p:sldId id="261" r:id="rId27"/>
    <p:sldId id="285" r:id="rId28"/>
    <p:sldId id="287" r:id="rId29"/>
    <p:sldId id="286" r:id="rId30"/>
    <p:sldId id="288" r:id="rId31"/>
    <p:sldId id="289" r:id="rId32"/>
    <p:sldId id="262" r:id="rId33"/>
    <p:sldId id="290" r:id="rId34"/>
    <p:sldId id="291" r:id="rId35"/>
    <p:sldId id="292" r:id="rId36"/>
    <p:sldId id="293" r:id="rId37"/>
    <p:sldId id="294" r:id="rId38"/>
    <p:sldId id="295" r:id="rId3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7" autoAdjust="0"/>
    <p:restoredTop sz="94660"/>
  </p:normalViewPr>
  <p:slideViewPr>
    <p:cSldViewPr snapToGrid="0">
      <p:cViewPr varScale="1">
        <p:scale>
          <a:sx n="82" d="100"/>
          <a:sy n="82" d="100"/>
        </p:scale>
        <p:origin x="82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3A9350-B254-47DD-A545-385547B67866}" type="datetimeFigureOut">
              <a:rPr lang="fr-BE" smtClean="0"/>
              <a:pPr/>
              <a:t>19-03-22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19E0D1-7C8E-4AB3-8D3A-61F95B0CEB8B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96783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9E0D1-7C8E-4AB3-8D3A-61F95B0CEB8B}" type="slidenum">
              <a:rPr lang="fr-BE" smtClean="0"/>
              <a:pPr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120364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9E0D1-7C8E-4AB3-8D3A-61F95B0CEB8B}" type="slidenum">
              <a:rPr lang="fr-BE" smtClean="0"/>
              <a:pPr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585911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9E0D1-7C8E-4AB3-8D3A-61F95B0CEB8B}" type="slidenum">
              <a:rPr lang="fr-BE" smtClean="0"/>
              <a:pPr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641409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9E0D1-7C8E-4AB3-8D3A-61F95B0CEB8B}" type="slidenum">
              <a:rPr lang="fr-BE" smtClean="0"/>
              <a:pPr/>
              <a:t>13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678362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9E0D1-7C8E-4AB3-8D3A-61F95B0CEB8B}" type="slidenum">
              <a:rPr lang="fr-BE" smtClean="0"/>
              <a:pPr/>
              <a:t>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658538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9E0D1-7C8E-4AB3-8D3A-61F95B0CEB8B}" type="slidenum">
              <a:rPr lang="fr-BE" smtClean="0"/>
              <a:pPr/>
              <a:t>15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755421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9E0D1-7C8E-4AB3-8D3A-61F95B0CEB8B}" type="slidenum">
              <a:rPr lang="fr-BE" smtClean="0"/>
              <a:pPr/>
              <a:t>16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860604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9E0D1-7C8E-4AB3-8D3A-61F95B0CEB8B}" type="slidenum">
              <a:rPr lang="fr-BE" smtClean="0"/>
              <a:pPr/>
              <a:t>17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804074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9E0D1-7C8E-4AB3-8D3A-61F95B0CEB8B}" type="slidenum">
              <a:rPr lang="fr-BE" smtClean="0"/>
              <a:pPr/>
              <a:t>18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588516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9E0D1-7C8E-4AB3-8D3A-61F95B0CEB8B}" type="slidenum">
              <a:rPr lang="fr-BE" smtClean="0"/>
              <a:pPr/>
              <a:t>19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643462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9E0D1-7C8E-4AB3-8D3A-61F95B0CEB8B}" type="slidenum">
              <a:rPr lang="fr-BE" smtClean="0"/>
              <a:pPr/>
              <a:t>20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48956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9E0D1-7C8E-4AB3-8D3A-61F95B0CEB8B}" type="slidenum">
              <a:rPr lang="fr-BE" smtClean="0"/>
              <a:pPr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331704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9E0D1-7C8E-4AB3-8D3A-61F95B0CEB8B}" type="slidenum">
              <a:rPr lang="fr-BE" smtClean="0"/>
              <a:pPr/>
              <a:t>21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3852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9E0D1-7C8E-4AB3-8D3A-61F95B0CEB8B}" type="slidenum">
              <a:rPr lang="fr-BE" smtClean="0"/>
              <a:pPr/>
              <a:t>22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749886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9E0D1-7C8E-4AB3-8D3A-61F95B0CEB8B}" type="slidenum">
              <a:rPr lang="fr-BE" smtClean="0"/>
              <a:pPr/>
              <a:t>23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739479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9E0D1-7C8E-4AB3-8D3A-61F95B0CEB8B}" type="slidenum">
              <a:rPr lang="fr-BE" smtClean="0"/>
              <a:pPr/>
              <a:t>24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642219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9E0D1-7C8E-4AB3-8D3A-61F95B0CEB8B}" type="slidenum">
              <a:rPr lang="fr-BE" smtClean="0"/>
              <a:pPr/>
              <a:t>25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610192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9E0D1-7C8E-4AB3-8D3A-61F95B0CEB8B}" type="slidenum">
              <a:rPr lang="fr-BE" smtClean="0"/>
              <a:pPr/>
              <a:t>26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919146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9E0D1-7C8E-4AB3-8D3A-61F95B0CEB8B}" type="slidenum">
              <a:rPr lang="fr-BE" smtClean="0"/>
              <a:pPr/>
              <a:t>27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322525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9E0D1-7C8E-4AB3-8D3A-61F95B0CEB8B}" type="slidenum">
              <a:rPr lang="fr-BE" smtClean="0"/>
              <a:pPr/>
              <a:t>28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514637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9E0D1-7C8E-4AB3-8D3A-61F95B0CEB8B}" type="slidenum">
              <a:rPr lang="fr-BE" smtClean="0"/>
              <a:pPr/>
              <a:t>29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539773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9E0D1-7C8E-4AB3-8D3A-61F95B0CEB8B}" type="slidenum">
              <a:rPr lang="fr-BE" smtClean="0"/>
              <a:pPr/>
              <a:t>30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39528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9E0D1-7C8E-4AB3-8D3A-61F95B0CEB8B}" type="slidenum">
              <a:rPr lang="fr-BE" smtClean="0"/>
              <a:pPr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518098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9E0D1-7C8E-4AB3-8D3A-61F95B0CEB8B}" type="slidenum">
              <a:rPr lang="fr-BE" smtClean="0"/>
              <a:pPr/>
              <a:t>31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095633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9E0D1-7C8E-4AB3-8D3A-61F95B0CEB8B}" type="slidenum">
              <a:rPr lang="fr-BE" smtClean="0"/>
              <a:pPr/>
              <a:t>32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895444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9E0D1-7C8E-4AB3-8D3A-61F95B0CEB8B}" type="slidenum">
              <a:rPr lang="fr-BE" smtClean="0"/>
              <a:pPr/>
              <a:t>33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162539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9E0D1-7C8E-4AB3-8D3A-61F95B0CEB8B}" type="slidenum">
              <a:rPr lang="fr-BE" smtClean="0"/>
              <a:pPr/>
              <a:t>34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497039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9E0D1-7C8E-4AB3-8D3A-61F95B0CEB8B}" type="slidenum">
              <a:rPr lang="fr-BE" smtClean="0"/>
              <a:pPr/>
              <a:t>35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107191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9E0D1-7C8E-4AB3-8D3A-61F95B0CEB8B}" type="slidenum">
              <a:rPr lang="fr-BE" smtClean="0"/>
              <a:pPr/>
              <a:t>36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776720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9E0D1-7C8E-4AB3-8D3A-61F95B0CEB8B}" type="slidenum">
              <a:rPr lang="fr-BE" smtClean="0"/>
              <a:pPr/>
              <a:t>37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191090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9E0D1-7C8E-4AB3-8D3A-61F95B0CEB8B}" type="slidenum">
              <a:rPr lang="fr-BE" smtClean="0"/>
              <a:pPr/>
              <a:t>38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65857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9E0D1-7C8E-4AB3-8D3A-61F95B0CEB8B}" type="slidenum">
              <a:rPr lang="fr-BE" smtClean="0"/>
              <a:pPr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80880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9E0D1-7C8E-4AB3-8D3A-61F95B0CEB8B}" type="slidenum">
              <a:rPr lang="fr-BE" smtClean="0"/>
              <a:pPr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69765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9E0D1-7C8E-4AB3-8D3A-61F95B0CEB8B}" type="slidenum">
              <a:rPr lang="fr-BE" smtClean="0"/>
              <a:pPr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2286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9E0D1-7C8E-4AB3-8D3A-61F95B0CEB8B}" type="slidenum">
              <a:rPr lang="fr-BE" smtClean="0"/>
              <a:pPr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34026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9E0D1-7C8E-4AB3-8D3A-61F95B0CEB8B}" type="slidenum">
              <a:rPr lang="fr-BE" smtClean="0"/>
              <a:pPr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663157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9E0D1-7C8E-4AB3-8D3A-61F95B0CEB8B}" type="slidenum">
              <a:rPr lang="fr-BE" smtClean="0"/>
              <a:pPr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69968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F95E2-4CDC-45D6-AC40-DFE71C9F85EB}" type="datetime1">
              <a:rPr lang="fr-BE" smtClean="0"/>
              <a:t>19-03-22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Prévention Assuétudes 19/03/2022 - TABAC et NICOTINE</a:t>
            </a:r>
            <a:endParaRPr lang="fr-BE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FF34E83B-A284-476D-B8AD-68F221B3253A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56342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8BFDA-6767-4D08-8BF8-36B35FF2E45F}" type="datetime1">
              <a:rPr lang="fr-BE" smtClean="0"/>
              <a:t>19-03-22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Prévention Assuétudes 19/03/2022 - TABAC et NICOTINE</a:t>
            </a:r>
            <a:endParaRPr lang="fr-B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F34E83B-A284-476D-B8AD-68F221B3253A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26398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2FB21-F4DD-4485-973E-220D9BF0F314}" type="datetime1">
              <a:rPr lang="fr-BE" smtClean="0"/>
              <a:t>19-03-22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Prévention Assuétudes 19/03/2022 - TABAC et NICOTINE</a:t>
            </a:r>
            <a:endParaRPr lang="fr-BE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F34E83B-A284-476D-B8AD-68F221B3253A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305371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3D452-A370-4844-AA56-420EB11293C0}" type="datetime1">
              <a:rPr lang="fr-BE" smtClean="0"/>
              <a:t>19-03-22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Prévention Assuétudes 19/03/2022 - TABAC et NICOTINE</a:t>
            </a:r>
            <a:endParaRPr lang="fr-B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F34E83B-A284-476D-B8AD-68F221B3253A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87456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BE938-1711-4FAE-B5D7-ED28F6EA90E9}" type="datetime1">
              <a:rPr lang="fr-BE" smtClean="0"/>
              <a:t>19-03-22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Prévention Assuétudes 19/03/2022 - TABAC et NICOTINE</a:t>
            </a:r>
            <a:endParaRPr lang="fr-BE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F34E83B-A284-476D-B8AD-68F221B3253A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49736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5FD36-C3A1-4042-8563-71D2C70FE9A7}" type="datetime1">
              <a:rPr lang="fr-BE" smtClean="0"/>
              <a:t>19-03-22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Prévention Assuétudes 19/03/2022 - TABAC et NICOTINE</a:t>
            </a:r>
            <a:endParaRPr lang="fr-B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F34E83B-A284-476D-B8AD-68F221B3253A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27826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DE5B7-927B-4545-9B5B-9F55E55C3C70}" type="datetime1">
              <a:rPr lang="fr-BE" smtClean="0"/>
              <a:t>19-03-22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Prévention Assuétudes 19/03/2022 - TABAC et NICOTINE</a:t>
            </a:r>
            <a:endParaRPr lang="fr-B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4E83B-A284-476D-B8AD-68F221B3253A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78534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67B61-A2F6-40E8-AC4A-09EB889D9537}" type="datetime1">
              <a:rPr lang="fr-BE" smtClean="0"/>
              <a:t>19-03-22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Prévention Assuétudes 19/03/2022 - TABAC et NICOTINE</a:t>
            </a:r>
            <a:endParaRPr lang="fr-B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4E83B-A284-476D-B8AD-68F221B3253A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95513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EA49-BFF1-46E6-97EE-76170843180C}" type="datetime1">
              <a:rPr lang="fr-BE" smtClean="0"/>
              <a:t>19-03-22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Prévention Assuétudes 19/03/2022 - TABAC et NICOTINE</a:t>
            </a:r>
            <a:endParaRPr lang="fr-B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4E83B-A284-476D-B8AD-68F221B3253A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1710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C6B9E-1F30-434B-BD97-F3E4FD628634}" type="datetime1">
              <a:rPr lang="fr-BE" smtClean="0"/>
              <a:t>19-03-22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Prévention Assuétudes 19/03/2022 - TABAC et NICOTINE</a:t>
            </a:r>
            <a:endParaRPr lang="fr-B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F34E83B-A284-476D-B8AD-68F221B3253A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10992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F9CB7-96E4-47B3-B282-9CF5AE25A613}" type="datetime1">
              <a:rPr lang="fr-BE" smtClean="0"/>
              <a:t>19-03-22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Prévention Assuétudes 19/03/2022 - TABAC et NICOTINE</a:t>
            </a:r>
            <a:endParaRPr lang="fr-BE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F34E83B-A284-476D-B8AD-68F221B3253A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88396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6C3A3-B3D3-41AC-A313-0D070E255E08}" type="datetime1">
              <a:rPr lang="fr-BE" smtClean="0"/>
              <a:t>19-03-22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Prévention Assuétudes 19/03/2022 - TABAC et NICOTINE</a:t>
            </a:r>
            <a:endParaRPr lang="fr-BE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F34E83B-A284-476D-B8AD-68F221B3253A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26521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98A8-7942-46A2-B847-EDFCE762D28A}" type="datetime1">
              <a:rPr lang="fr-BE" smtClean="0"/>
              <a:t>19-03-22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Prévention Assuétudes 19/03/2022 - TABAC et NICOTINE</a:t>
            </a:r>
            <a:endParaRPr lang="fr-BE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4E83B-A284-476D-B8AD-68F221B3253A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01683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9741F-9856-4AF1-BC4D-060232676B14}" type="datetime1">
              <a:rPr lang="fr-BE" smtClean="0"/>
              <a:t>19-03-22</a:t>
            </a:fld>
            <a:endParaRPr lang="fr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Prévention Assuétudes 19/03/2022 - TABAC et NICOTINE</a:t>
            </a:r>
            <a:endParaRPr lang="fr-BE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4E83B-A284-476D-B8AD-68F221B3253A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84572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95377-9EAB-45D5-B925-1545449CD7C3}" type="datetime1">
              <a:rPr lang="fr-BE" smtClean="0"/>
              <a:t>19-03-22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Prévention Assuétudes 19/03/2022 - TABAC et NICOTINE</a:t>
            </a:r>
            <a:endParaRPr lang="fr-B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4E83B-A284-476D-B8AD-68F221B3253A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1489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119F1-340D-4069-8C80-4F18A4B629ED}" type="datetime1">
              <a:rPr lang="fr-BE" smtClean="0"/>
              <a:t>19-03-22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Prévention Assuétudes 19/03/2022 - TABAC et NICOTINE</a:t>
            </a:r>
            <a:endParaRPr lang="fr-B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F34E83B-A284-476D-B8AD-68F221B3253A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5376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CBFAE-4BE6-4EF5-9910-7B25E1428320}" type="datetime1">
              <a:rPr lang="fr-BE" smtClean="0"/>
              <a:t>19-03-22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Prévention Assuétudes 19/03/2022 - TABAC et NICOTINE</a:t>
            </a:r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F34E83B-A284-476D-B8AD-68F221B3253A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34347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ec.europa.eu/health/scientific_committees/emerging/docs/scenihr_o_051.pdf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2" name="Picture 6"/>
          <p:cNvPicPr>
            <a:picLocks noChangeAspect="1" noChangeArrowheads="1"/>
          </p:cNvPicPr>
          <p:nvPr/>
        </p:nvPicPr>
        <p:blipFill>
          <a:blip r:embed="rId2" cstate="print"/>
          <a:srcRect t="13407" b="12520"/>
          <a:stretch>
            <a:fillRect/>
          </a:stretch>
        </p:blipFill>
        <p:spPr bwMode="auto">
          <a:xfrm>
            <a:off x="335520" y="160586"/>
            <a:ext cx="2592288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927809" y="404664"/>
            <a:ext cx="7675896" cy="1152128"/>
          </a:xfrm>
        </p:spPr>
        <p:txBody>
          <a:bodyPr>
            <a:noAutofit/>
          </a:bodyPr>
          <a:lstStyle/>
          <a:p>
            <a:pPr algn="ctr"/>
            <a:r>
              <a:rPr lang="fr-BE" sz="3200" b="1" dirty="0">
                <a:solidFill>
                  <a:srgbClr val="0070C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ROTARY ADDICTION PREVENTION</a:t>
            </a:r>
            <a:br>
              <a:rPr lang="fr-BE" sz="3600" b="1" dirty="0">
                <a:solidFill>
                  <a:srgbClr val="0070C0"/>
                </a:solidFill>
              </a:rPr>
            </a:br>
            <a:r>
              <a:rPr lang="fr-BE" sz="2800" b="1" dirty="0">
                <a:solidFill>
                  <a:srgbClr val="0070C0"/>
                </a:solidFill>
              </a:rPr>
              <a:t>D2150</a:t>
            </a:r>
            <a:endParaRPr lang="fr-FR" sz="3600" b="1" dirty="0">
              <a:solidFill>
                <a:srgbClr val="0070C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75765" y="2252464"/>
            <a:ext cx="10085294" cy="1464568"/>
          </a:xfrm>
          <a:prstGeom prst="roundRect">
            <a:avLst>
              <a:gd name="adj" fmla="val 21870"/>
            </a:avLst>
          </a:prstGeom>
          <a:solidFill>
            <a:schemeClr val="accent4">
              <a:lumMod val="20000"/>
              <a:lumOff val="80000"/>
            </a:schemeClr>
          </a:solidFill>
          <a:ln w="38100"/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fr-BE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La nicotine : approche pharmacologique, toxicologique et utilisation de l'e-cigarette</a:t>
            </a:r>
            <a:endParaRPr lang="fr-FR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</a:endParaRPr>
          </a:p>
        </p:txBody>
      </p:sp>
      <p:sp>
        <p:nvSpPr>
          <p:cNvPr id="60418" name="AutoShape 2" descr="https://static.wixstatic.com/media/11a63c_3caf3242aa684983a4e4c0260c08a9c7~mv2.png/v1/fill/w_303,h_231,al_c,usm_0.66_1.00_0.01/11a63c_3caf3242aa684983a4e4c0260c08a9c7~mv2.p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0420" name="AutoShape 4" descr="https://static.wixstatic.com/media/11a63c_3caf3242aa684983a4e4c0260c08a9c7~mv2.png/v1/fill/w_303,h_231,al_c,usm_0.66_1.00_0.01/11a63c_3caf3242aa684983a4e4c0260c08a9c7~mv2.p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5" name="Groupe 4"/>
          <p:cNvGrpSpPr/>
          <p:nvPr/>
        </p:nvGrpSpPr>
        <p:grpSpPr>
          <a:xfrm>
            <a:off x="5290974" y="4708538"/>
            <a:ext cx="6637849" cy="1735860"/>
            <a:chOff x="4685856" y="4574068"/>
            <a:chExt cx="6637849" cy="1735860"/>
          </a:xfrm>
        </p:grpSpPr>
        <p:sp>
          <p:nvSpPr>
            <p:cNvPr id="9" name="Sous-titre 20"/>
            <p:cNvSpPr txBox="1">
              <a:spLocks/>
            </p:cNvSpPr>
            <p:nvPr/>
          </p:nvSpPr>
          <p:spPr>
            <a:xfrm>
              <a:off x="4685856" y="4574068"/>
              <a:ext cx="6637849" cy="173586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/>
            <a:p>
              <a:pPr algn="just">
                <a:spcBef>
                  <a:spcPct val="20000"/>
                </a:spcBef>
                <a:tabLst>
                  <a:tab pos="7445375" algn="r"/>
                </a:tabLst>
                <a:defRPr/>
              </a:pPr>
              <a:r>
                <a:rPr lang="fr-FR" dirty="0">
                  <a:solidFill>
                    <a:schemeClr val="tx2">
                      <a:lumMod val="75000"/>
                    </a:schemeClr>
                  </a:solidFill>
                </a:rPr>
                <a:t>Pharm. Isabelle RENAUX-MUYLKENS, DES Toxicologie</a:t>
              </a:r>
            </a:p>
            <a:p>
              <a:pPr algn="just">
                <a:spcBef>
                  <a:spcPct val="20000"/>
                </a:spcBef>
                <a:tabLst>
                  <a:tab pos="7445375" algn="r"/>
                </a:tabLst>
                <a:defRPr/>
              </a:pPr>
              <a:endParaRPr lang="fr-FR" dirty="0">
                <a:solidFill>
                  <a:schemeClr val="tx2">
                    <a:lumMod val="75000"/>
                  </a:schemeClr>
                </a:solidFill>
              </a:endParaRPr>
            </a:p>
            <a:p>
              <a:pPr algn="just">
                <a:spcBef>
                  <a:spcPct val="20000"/>
                </a:spcBef>
                <a:tabLst>
                  <a:tab pos="7445375" algn="r"/>
                </a:tabLst>
                <a:defRPr/>
              </a:pPr>
              <a:r>
                <a:rPr lang="fr-FR" sz="2000" b="1" dirty="0">
                  <a:solidFill>
                    <a:schemeClr val="tx2">
                      <a:lumMod val="75000"/>
                    </a:schemeClr>
                  </a:solidFill>
                </a:rPr>
                <a:t>Toxicologie médico-légale</a:t>
              </a:r>
            </a:p>
            <a:p>
              <a:pPr algn="just">
                <a:spcBef>
                  <a:spcPct val="20000"/>
                </a:spcBef>
                <a:tabLst>
                  <a:tab pos="7445375" algn="r"/>
                </a:tabLst>
                <a:defRPr/>
              </a:pPr>
              <a:r>
                <a:rPr lang="fr-FR" dirty="0">
                  <a:solidFill>
                    <a:schemeClr val="tx2">
                      <a:lumMod val="75000"/>
                    </a:schemeClr>
                  </a:solidFill>
                </a:rPr>
                <a:t>Experts judiciaires</a:t>
              </a:r>
            </a:p>
            <a:p>
              <a:pPr algn="just">
                <a:spcBef>
                  <a:spcPct val="20000"/>
                </a:spcBef>
                <a:tabLst>
                  <a:tab pos="7445375" algn="r"/>
                </a:tabLst>
                <a:defRPr/>
              </a:pPr>
              <a:r>
                <a:rPr lang="fr-FR" dirty="0">
                  <a:solidFill>
                    <a:schemeClr val="tx2">
                      <a:lumMod val="75000"/>
                    </a:schemeClr>
                  </a:solidFill>
                </a:rPr>
                <a:t>Laboratoire RENAUX , Marcinelle </a:t>
              </a:r>
            </a:p>
          </p:txBody>
        </p:sp>
        <p:pic>
          <p:nvPicPr>
            <p:cNvPr id="10" name="Image 9" descr="logochu.jpg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83705" y="5409928"/>
              <a:ext cx="2340000" cy="900000"/>
            </a:xfrm>
            <a:prstGeom prst="rect">
              <a:avLst/>
            </a:prstGeom>
          </p:spPr>
        </p:pic>
      </p:grp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03705" y="116792"/>
            <a:ext cx="144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70928" y="4654750"/>
            <a:ext cx="2764800" cy="17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746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17361" y="1183342"/>
            <a:ext cx="7836139" cy="5204011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SzPct val="120000"/>
              <a:buFont typeface="Wingdings" panose="05000000000000000000" pitchFamily="2" charset="2"/>
              <a:buChar char="§"/>
            </a:pPr>
            <a:r>
              <a:rPr lang="fr-BE" sz="3200" b="1" dirty="0">
                <a:solidFill>
                  <a:schemeClr val="accent1"/>
                </a:solidFill>
              </a:rPr>
              <a:t>Pharmacologie : </a:t>
            </a:r>
            <a:r>
              <a:rPr lang="fr-BE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Nicotine</a:t>
            </a:r>
            <a:endParaRPr lang="fr-BE" sz="2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895350" lvl="2" indent="-452438" algn="l">
              <a:lnSpc>
                <a:spcPct val="150000"/>
              </a:lnSpc>
              <a:buSzPct val="120000"/>
              <a:buFont typeface="Century Gothic" panose="020B0502020202020204" pitchFamily="34" charset="0"/>
              <a:buChar char="→"/>
            </a:pPr>
            <a:r>
              <a:rPr lang="fr-BE" sz="2000" b="1" dirty="0">
                <a:solidFill>
                  <a:schemeClr val="accent2">
                    <a:lumMod val="75000"/>
                  </a:schemeClr>
                </a:solidFill>
              </a:rPr>
              <a:t>Alcaloïde</a:t>
            </a:r>
            <a:r>
              <a:rPr lang="fr-BE" sz="2000" dirty="0">
                <a:solidFill>
                  <a:schemeClr val="tx1"/>
                </a:solidFill>
              </a:rPr>
              <a:t> hydrosoluble principalement présent dans les feuilles des Solanacées, présentant des propriétés insecticides et fongicides</a:t>
            </a:r>
          </a:p>
          <a:p>
            <a:pPr marL="895350" lvl="2" indent="-452438" algn="l">
              <a:lnSpc>
                <a:spcPct val="150000"/>
              </a:lnSpc>
              <a:buSzPct val="120000"/>
              <a:buFont typeface="Century Gothic" panose="020B0502020202020204" pitchFamily="34" charset="0"/>
              <a:buChar char="→"/>
            </a:pPr>
            <a:r>
              <a:rPr lang="fr-BE" sz="2000" b="1" dirty="0">
                <a:solidFill>
                  <a:schemeClr val="accent2">
                    <a:lumMod val="75000"/>
                  </a:schemeClr>
                </a:solidFill>
              </a:rPr>
              <a:t>Insecticide </a:t>
            </a:r>
            <a:r>
              <a:rPr lang="fr-BE" sz="2000" dirty="0">
                <a:solidFill>
                  <a:schemeClr val="tx1"/>
                </a:solidFill>
              </a:rPr>
              <a:t>: usage interdit en UE (2008)</a:t>
            </a:r>
          </a:p>
          <a:p>
            <a:pPr marL="895350" lvl="2" indent="-452438" algn="l">
              <a:lnSpc>
                <a:spcPct val="150000"/>
              </a:lnSpc>
              <a:buSzPct val="120000"/>
              <a:buFont typeface="Century Gothic" panose="020B0502020202020204" pitchFamily="34" charset="0"/>
              <a:buChar char="→"/>
            </a:pPr>
            <a:r>
              <a:rPr lang="fr-BE" sz="2000" b="1" dirty="0">
                <a:solidFill>
                  <a:schemeClr val="accent2">
                    <a:lumMod val="75000"/>
                  </a:schemeClr>
                </a:solidFill>
              </a:rPr>
              <a:t>Pouvoir addictogène </a:t>
            </a:r>
            <a:r>
              <a:rPr lang="fr-BE" sz="2000" dirty="0">
                <a:solidFill>
                  <a:schemeClr val="tx1"/>
                </a:solidFill>
              </a:rPr>
              <a:t>important</a:t>
            </a:r>
          </a:p>
          <a:p>
            <a:pPr marL="895350" lvl="2" indent="-452438" algn="l">
              <a:lnSpc>
                <a:spcPct val="150000"/>
              </a:lnSpc>
              <a:buSzPct val="120000"/>
              <a:buFont typeface="Century Gothic" panose="020B0502020202020204" pitchFamily="34" charset="0"/>
              <a:buChar char="→"/>
            </a:pPr>
            <a:r>
              <a:rPr lang="fr-BE" sz="2000" b="1" dirty="0">
                <a:solidFill>
                  <a:schemeClr val="accent2">
                    <a:lumMod val="75000"/>
                  </a:schemeClr>
                </a:solidFill>
              </a:rPr>
              <a:t>Toxicité</a:t>
            </a:r>
            <a:r>
              <a:rPr lang="fr-BE" sz="2000" dirty="0">
                <a:solidFill>
                  <a:schemeClr val="tx1"/>
                </a:solidFill>
              </a:rPr>
              <a:t> majeure </a:t>
            </a:r>
          </a:p>
          <a:p>
            <a:pPr marL="895350" lvl="2" indent="-452438" algn="l">
              <a:lnSpc>
                <a:spcPct val="150000"/>
              </a:lnSpc>
              <a:buSzPct val="120000"/>
              <a:buFont typeface="Century Gothic" panose="020B0502020202020204" pitchFamily="34" charset="0"/>
              <a:buChar char="→"/>
            </a:pPr>
            <a:r>
              <a:rPr lang="fr-BE" sz="2000" dirty="0">
                <a:solidFill>
                  <a:schemeClr val="tx1"/>
                </a:solidFill>
              </a:rPr>
              <a:t>Présente dans tabac, spécialités pharmaceutiques pour sevrage tabagique, e-liquides, autres plantes 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8C47E653-35D1-490F-8EB8-9DC4DD29CF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9311294"/>
              </p:ext>
            </p:extLst>
          </p:nvPr>
        </p:nvGraphicFramePr>
        <p:xfrm>
          <a:off x="403410" y="470647"/>
          <a:ext cx="11483790" cy="524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6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73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90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11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591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4435">
                <a:tc>
                  <a:txBody>
                    <a:bodyPr/>
                    <a:lstStyle/>
                    <a:p>
                      <a:pPr algn="ctr"/>
                      <a:r>
                        <a:rPr lang="fr-BE" sz="18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Généralités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 err="1">
                          <a:solidFill>
                            <a:schemeClr val="bg1"/>
                          </a:solidFill>
                        </a:rPr>
                        <a:t>Pharmaco-toxicologie</a:t>
                      </a:r>
                      <a:endParaRPr lang="fr-BE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E-cigarette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Impact</a:t>
                      </a:r>
                      <a:r>
                        <a:rPr lang="fr-B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environnement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Autres tendances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26" name="Picture 2" descr="Nicotine Molecule Structure : image vectorielle de stock (libre de droits)  1362451793">
            <a:extLst>
              <a:ext uri="{FF2B5EF4-FFF2-40B4-BE49-F238E27FC236}">
                <a16:creationId xmlns:a16="http://schemas.microsoft.com/office/drawing/2014/main" id="{B6BEFA06-311A-4580-9AC9-148391329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66"/>
          <a:stretch/>
        </p:blipFill>
        <p:spPr bwMode="auto">
          <a:xfrm>
            <a:off x="8953500" y="1338798"/>
            <a:ext cx="2933700" cy="244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2971741-C06E-41BA-A48C-3708E6C175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36101" r="34162"/>
          <a:stretch/>
        </p:blipFill>
        <p:spPr>
          <a:xfrm flipH="1">
            <a:off x="10447200" y="3854338"/>
            <a:ext cx="1440000" cy="2542251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C4B75298-2FB9-4DF7-859C-FD4A0A3B7D89}"/>
              </a:ext>
            </a:extLst>
          </p:cNvPr>
          <p:cNvGrpSpPr/>
          <p:nvPr/>
        </p:nvGrpSpPr>
        <p:grpSpPr>
          <a:xfrm>
            <a:off x="6145302" y="4211891"/>
            <a:ext cx="3727269" cy="400110"/>
            <a:chOff x="6117594" y="4211887"/>
            <a:chExt cx="3727269" cy="400110"/>
          </a:xfrm>
        </p:grpSpPr>
        <p:sp>
          <p:nvSpPr>
            <p:cNvPr id="9" name="Flèche : droite 8">
              <a:extLst>
                <a:ext uri="{FF2B5EF4-FFF2-40B4-BE49-F238E27FC236}">
                  <a16:creationId xmlns:a16="http://schemas.microsoft.com/office/drawing/2014/main" id="{C9C692B8-DB7E-48DB-A7F3-9402C446EA05}"/>
                </a:ext>
              </a:extLst>
            </p:cNvPr>
            <p:cNvSpPr/>
            <p:nvPr/>
          </p:nvSpPr>
          <p:spPr>
            <a:xfrm>
              <a:off x="6117594" y="4320851"/>
              <a:ext cx="504000" cy="2160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8D5A5C39-4F7F-45F4-9233-D3A831F04136}"/>
                </a:ext>
              </a:extLst>
            </p:cNvPr>
            <p:cNvSpPr txBox="1"/>
            <p:nvPr/>
          </p:nvSpPr>
          <p:spPr>
            <a:xfrm>
              <a:off x="6604863" y="4211887"/>
              <a:ext cx="3240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FFC000"/>
                  </a:solidFill>
                </a:rPr>
                <a:t>Dépendance tabagique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605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52F4558-A5BC-4AFE-8AF5-AC528747004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29700" y="1523970"/>
            <a:ext cx="2857500" cy="3962400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5935" y="1269067"/>
            <a:ext cx="8464789" cy="5204011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SzPct val="120000"/>
              <a:buFont typeface="Wingdings" panose="05000000000000000000" pitchFamily="2" charset="2"/>
              <a:buChar char="§"/>
            </a:pPr>
            <a:r>
              <a:rPr lang="fr-BE" sz="3200" b="1" dirty="0">
                <a:solidFill>
                  <a:schemeClr val="accent1"/>
                </a:solidFill>
              </a:rPr>
              <a:t>Pharmacologie : </a:t>
            </a:r>
            <a:r>
              <a:rPr lang="fr-BE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mode d’action</a:t>
            </a:r>
            <a:endParaRPr lang="fr-BE" sz="2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895350" lvl="2" indent="-452438" algn="l">
              <a:lnSpc>
                <a:spcPct val="150000"/>
              </a:lnSpc>
              <a:buSzPct val="120000"/>
              <a:buFont typeface="Century Gothic" panose="020B0502020202020204" pitchFamily="34" charset="0"/>
              <a:buChar char="→"/>
            </a:pPr>
            <a:r>
              <a:rPr lang="fr-BE" sz="2000" b="1" dirty="0">
                <a:solidFill>
                  <a:schemeClr val="accent2">
                    <a:lumMod val="75000"/>
                  </a:schemeClr>
                </a:solidFill>
              </a:rPr>
              <a:t>Fixation aux récepteurs </a:t>
            </a:r>
            <a:r>
              <a:rPr lang="fr-BE" sz="2000" b="1" dirty="0" err="1">
                <a:solidFill>
                  <a:schemeClr val="accent2">
                    <a:lumMod val="75000"/>
                  </a:schemeClr>
                </a:solidFill>
              </a:rPr>
              <a:t>ACh</a:t>
            </a:r>
            <a:r>
              <a:rPr lang="fr-BE" sz="2000" dirty="0">
                <a:solidFill>
                  <a:schemeClr val="tx1"/>
                </a:solidFill>
              </a:rPr>
              <a:t> au niveau des fentes synaptiques </a:t>
            </a:r>
            <a:r>
              <a:rPr lang="fr-BE" sz="2000" dirty="0">
                <a:solidFill>
                  <a:schemeClr val="tx1"/>
                </a:solidFill>
                <a:sym typeface="Symbol" panose="05050102010706020507" pitchFamily="18" charset="2"/>
              </a:rPr>
              <a:t> libération de DA et autres neurotransmetteurs</a:t>
            </a:r>
            <a:endParaRPr lang="fr-BE" sz="2000" dirty="0">
              <a:solidFill>
                <a:schemeClr val="tx1"/>
              </a:solidFill>
            </a:endParaRPr>
          </a:p>
          <a:p>
            <a:pPr marL="895350" lvl="2" indent="-452438" algn="l">
              <a:lnSpc>
                <a:spcPct val="150000"/>
              </a:lnSpc>
              <a:buSzPct val="120000"/>
              <a:buFont typeface="Century Gothic" panose="020B0502020202020204" pitchFamily="34" charset="0"/>
              <a:buChar char="→"/>
            </a:pPr>
            <a:endParaRPr lang="fr-BE" sz="20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442912" lvl="2" algn="l">
              <a:lnSpc>
                <a:spcPct val="150000"/>
              </a:lnSpc>
              <a:buSzPct val="120000"/>
            </a:pPr>
            <a:endParaRPr lang="fr-BE" sz="20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895350" lvl="2" indent="-452438" algn="l">
              <a:lnSpc>
                <a:spcPct val="150000"/>
              </a:lnSpc>
              <a:buSzPct val="120000"/>
              <a:buFont typeface="Century Gothic" panose="020B0502020202020204" pitchFamily="34" charset="0"/>
              <a:buChar char="→"/>
            </a:pPr>
            <a:r>
              <a:rPr lang="fr-BE" sz="2000" b="1" dirty="0">
                <a:solidFill>
                  <a:schemeClr val="accent2">
                    <a:lumMod val="75000"/>
                  </a:schemeClr>
                </a:solidFill>
              </a:rPr>
              <a:t>Dépendance </a:t>
            </a:r>
            <a:r>
              <a:rPr lang="fr-BE" sz="2000" dirty="0">
                <a:solidFill>
                  <a:schemeClr val="tx1"/>
                </a:solidFill>
              </a:rPr>
              <a:t>: sensation de manque </a:t>
            </a:r>
          </a:p>
          <a:p>
            <a:pPr marL="895350" lvl="2" indent="-452438" algn="l">
              <a:lnSpc>
                <a:spcPct val="150000"/>
              </a:lnSpc>
              <a:buSzPct val="120000"/>
              <a:buFont typeface="Century Gothic" panose="020B0502020202020204" pitchFamily="34" charset="0"/>
              <a:buChar char="→"/>
            </a:pPr>
            <a:r>
              <a:rPr lang="fr-BE" sz="2000" b="1" dirty="0">
                <a:solidFill>
                  <a:schemeClr val="accent2">
                    <a:lumMod val="75000"/>
                  </a:schemeClr>
                </a:solidFill>
              </a:rPr>
              <a:t>Tolérance </a:t>
            </a:r>
            <a:r>
              <a:rPr lang="fr-BE" sz="2000" dirty="0">
                <a:solidFill>
                  <a:schemeClr val="tx1"/>
                </a:solidFill>
              </a:rPr>
              <a:t>: diminution sensibilité des récepteurs nicotiniques</a:t>
            </a:r>
          </a:p>
          <a:p>
            <a:pPr marL="442912" lvl="2" algn="l">
              <a:lnSpc>
                <a:spcPct val="150000"/>
              </a:lnSpc>
              <a:buSzPct val="120000"/>
            </a:pPr>
            <a:endParaRPr lang="fr-BE" sz="2000" dirty="0">
              <a:solidFill>
                <a:schemeClr val="tx1"/>
              </a:solidFill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8C47E653-35D1-490F-8EB8-9DC4DD29CF3C}"/>
              </a:ext>
            </a:extLst>
          </p:cNvPr>
          <p:cNvGraphicFramePr>
            <a:graphicFrameLocks noGrp="1"/>
          </p:cNvGraphicFramePr>
          <p:nvPr/>
        </p:nvGraphicFramePr>
        <p:xfrm>
          <a:off x="403410" y="470647"/>
          <a:ext cx="11483790" cy="524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6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73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90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11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591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4435">
                <a:tc>
                  <a:txBody>
                    <a:bodyPr/>
                    <a:lstStyle/>
                    <a:p>
                      <a:pPr algn="ctr"/>
                      <a:r>
                        <a:rPr lang="fr-BE" sz="18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Généralités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 err="1">
                          <a:solidFill>
                            <a:schemeClr val="bg1"/>
                          </a:solidFill>
                        </a:rPr>
                        <a:t>Pharmaco-toxicologie</a:t>
                      </a:r>
                      <a:endParaRPr lang="fr-BE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E-cigarette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Impact</a:t>
                      </a:r>
                      <a:r>
                        <a:rPr lang="fr-B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environnement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Autres tendances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1" name="Groupe 10">
            <a:extLst>
              <a:ext uri="{FF2B5EF4-FFF2-40B4-BE49-F238E27FC236}">
                <a16:creationId xmlns:a16="http://schemas.microsoft.com/office/drawing/2014/main" id="{C4B75298-2FB9-4DF7-859C-FD4A0A3B7D89}"/>
              </a:ext>
            </a:extLst>
          </p:cNvPr>
          <p:cNvGrpSpPr/>
          <p:nvPr/>
        </p:nvGrpSpPr>
        <p:grpSpPr>
          <a:xfrm>
            <a:off x="2171700" y="3671420"/>
            <a:ext cx="6316044" cy="400110"/>
            <a:chOff x="6117594" y="4230070"/>
            <a:chExt cx="6316044" cy="400110"/>
          </a:xfrm>
        </p:grpSpPr>
        <p:sp>
          <p:nvSpPr>
            <p:cNvPr id="9" name="Flèche : droite 8">
              <a:extLst>
                <a:ext uri="{FF2B5EF4-FFF2-40B4-BE49-F238E27FC236}">
                  <a16:creationId xmlns:a16="http://schemas.microsoft.com/office/drawing/2014/main" id="{C9C692B8-DB7E-48DB-A7F3-9402C446EA05}"/>
                </a:ext>
              </a:extLst>
            </p:cNvPr>
            <p:cNvSpPr/>
            <p:nvPr/>
          </p:nvSpPr>
          <p:spPr>
            <a:xfrm>
              <a:off x="6117594" y="4320851"/>
              <a:ext cx="504000" cy="2160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8D5A5C39-4F7F-45F4-9233-D3A831F04136}"/>
                </a:ext>
              </a:extLst>
            </p:cNvPr>
            <p:cNvSpPr txBox="1"/>
            <p:nvPr/>
          </p:nvSpPr>
          <p:spPr>
            <a:xfrm>
              <a:off x="6709638" y="4230070"/>
              <a:ext cx="5724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FFC000"/>
                  </a:solidFill>
                </a:rPr>
                <a:t>Stimulation du circuit de la récompense</a:t>
              </a: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0F50C5DC-EFFD-4645-BCF5-57C1B22294A3}"/>
              </a:ext>
            </a:extLst>
          </p:cNvPr>
          <p:cNvGrpSpPr/>
          <p:nvPr/>
        </p:nvGrpSpPr>
        <p:grpSpPr>
          <a:xfrm>
            <a:off x="2171700" y="4093540"/>
            <a:ext cx="6316044" cy="400110"/>
            <a:chOff x="6117594" y="4230070"/>
            <a:chExt cx="6316044" cy="400110"/>
          </a:xfrm>
        </p:grpSpPr>
        <p:sp>
          <p:nvSpPr>
            <p:cNvPr id="13" name="Flèche : droite 12">
              <a:extLst>
                <a:ext uri="{FF2B5EF4-FFF2-40B4-BE49-F238E27FC236}">
                  <a16:creationId xmlns:a16="http://schemas.microsoft.com/office/drawing/2014/main" id="{AE622D05-A46D-41FE-9305-174BBC12C44D}"/>
                </a:ext>
              </a:extLst>
            </p:cNvPr>
            <p:cNvSpPr/>
            <p:nvPr/>
          </p:nvSpPr>
          <p:spPr>
            <a:xfrm>
              <a:off x="6117594" y="4320851"/>
              <a:ext cx="504000" cy="2160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A00C8E1A-8F6E-4CC7-B366-6B8D04DD4328}"/>
                </a:ext>
              </a:extLst>
            </p:cNvPr>
            <p:cNvSpPr txBox="1"/>
            <p:nvPr/>
          </p:nvSpPr>
          <p:spPr>
            <a:xfrm>
              <a:off x="6709638" y="4230070"/>
              <a:ext cx="5724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FFC000"/>
                  </a:solidFill>
                </a:rPr>
                <a:t>Effet psychoactif positif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552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17361" y="1056341"/>
            <a:ext cx="10769839" cy="5204011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SzPct val="120000"/>
              <a:buFont typeface="Wingdings" panose="05000000000000000000" pitchFamily="2" charset="2"/>
              <a:buChar char="§"/>
            </a:pPr>
            <a:r>
              <a:rPr lang="fr-BE" sz="3200" b="1" dirty="0">
                <a:solidFill>
                  <a:schemeClr val="accent1"/>
                </a:solidFill>
              </a:rPr>
              <a:t>Pharmacologie : </a:t>
            </a:r>
            <a:r>
              <a:rPr lang="fr-BE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pharmacocinétique</a:t>
            </a:r>
            <a:endParaRPr lang="fr-BE" sz="2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8C47E653-35D1-490F-8EB8-9DC4DD29CF3C}"/>
              </a:ext>
            </a:extLst>
          </p:cNvPr>
          <p:cNvGraphicFramePr>
            <a:graphicFrameLocks noGrp="1"/>
          </p:cNvGraphicFramePr>
          <p:nvPr/>
        </p:nvGraphicFramePr>
        <p:xfrm>
          <a:off x="403410" y="470647"/>
          <a:ext cx="11483790" cy="524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6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73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90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11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591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4435">
                <a:tc>
                  <a:txBody>
                    <a:bodyPr/>
                    <a:lstStyle/>
                    <a:p>
                      <a:pPr algn="ctr"/>
                      <a:r>
                        <a:rPr lang="fr-BE" sz="18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Généralités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 err="1">
                          <a:solidFill>
                            <a:schemeClr val="bg1"/>
                          </a:solidFill>
                        </a:rPr>
                        <a:t>Pharmaco-toxicologie</a:t>
                      </a:r>
                      <a:endParaRPr lang="fr-BE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E-cigarette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Impact</a:t>
                      </a:r>
                      <a:r>
                        <a:rPr lang="fr-B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environnement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Autres tendances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1A891199-7CC6-41CF-A750-70470C6BFD6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36519" y="1935442"/>
            <a:ext cx="8324186" cy="438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5431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17361" y="1056341"/>
            <a:ext cx="10769839" cy="5204011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lnSpc>
                <a:spcPct val="150000"/>
              </a:lnSpc>
              <a:buSzPct val="120000"/>
              <a:buFont typeface="Wingdings" panose="05000000000000000000" pitchFamily="2" charset="2"/>
              <a:buChar char="§"/>
            </a:pPr>
            <a:r>
              <a:rPr lang="fr-BE" sz="3200" b="1" dirty="0">
                <a:solidFill>
                  <a:schemeClr val="accent1"/>
                </a:solidFill>
              </a:rPr>
              <a:t>Pharmacologie : </a:t>
            </a:r>
            <a:r>
              <a:rPr lang="fr-BE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pharmacocinétique</a:t>
            </a:r>
            <a:endParaRPr lang="fr-BE" sz="2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895350" lvl="2" indent="-452438" algn="l">
              <a:lnSpc>
                <a:spcPct val="150000"/>
              </a:lnSpc>
              <a:buSzPct val="120000"/>
              <a:buFont typeface="Century Gothic" panose="020B0502020202020204" pitchFamily="34" charset="0"/>
              <a:buChar char="→"/>
            </a:pPr>
            <a:r>
              <a:rPr lang="fr-BE" sz="2000" b="1" dirty="0">
                <a:solidFill>
                  <a:schemeClr val="accent2">
                    <a:lumMod val="75000"/>
                  </a:schemeClr>
                </a:solidFill>
              </a:rPr>
              <a:t>Absorption</a:t>
            </a:r>
            <a:r>
              <a:rPr lang="fr-BE" sz="2000" dirty="0">
                <a:solidFill>
                  <a:schemeClr val="tx1"/>
                </a:solidFill>
              </a:rPr>
              <a:t> rapide alvéolaire, cutanée, gastro-intestinale</a:t>
            </a:r>
          </a:p>
          <a:p>
            <a:pPr marL="895350" lvl="2" indent="-452438" algn="l">
              <a:lnSpc>
                <a:spcPct val="150000"/>
              </a:lnSpc>
              <a:buSzPct val="120000"/>
              <a:buFont typeface="Century Gothic" panose="020B0502020202020204" pitchFamily="34" charset="0"/>
              <a:buChar char="→"/>
            </a:pPr>
            <a:r>
              <a:rPr lang="fr-BE" sz="2000" b="1" dirty="0">
                <a:solidFill>
                  <a:schemeClr val="accent2">
                    <a:lumMod val="75000"/>
                  </a:schemeClr>
                </a:solidFill>
              </a:rPr>
              <a:t>Cmax </a:t>
            </a:r>
            <a:r>
              <a:rPr lang="fr-BE" sz="2000" dirty="0">
                <a:solidFill>
                  <a:schemeClr val="tx1"/>
                </a:solidFill>
              </a:rPr>
              <a:t>: variable selon le mode de consommation</a:t>
            </a:r>
          </a:p>
          <a:p>
            <a:pPr marL="442912" lvl="2" algn="l">
              <a:lnSpc>
                <a:spcPct val="150000"/>
              </a:lnSpc>
              <a:buSzPct val="120000"/>
            </a:pPr>
            <a:endParaRPr lang="fr-BE" sz="2000" dirty="0">
              <a:solidFill>
                <a:schemeClr val="tx1"/>
              </a:solidFill>
            </a:endParaRPr>
          </a:p>
          <a:p>
            <a:pPr marL="442912" lvl="2" algn="l">
              <a:lnSpc>
                <a:spcPct val="150000"/>
              </a:lnSpc>
              <a:buSzPct val="120000"/>
            </a:pPr>
            <a:endParaRPr lang="fr-BE" sz="2000" dirty="0">
              <a:solidFill>
                <a:schemeClr val="tx1"/>
              </a:solidFill>
            </a:endParaRPr>
          </a:p>
          <a:p>
            <a:pPr marL="442912" lvl="2" algn="l">
              <a:lnSpc>
                <a:spcPct val="150000"/>
              </a:lnSpc>
              <a:buSzPct val="120000"/>
            </a:pPr>
            <a:endParaRPr lang="fr-BE" sz="2000" dirty="0">
              <a:solidFill>
                <a:schemeClr val="tx1"/>
              </a:solidFill>
            </a:endParaRPr>
          </a:p>
          <a:p>
            <a:pPr marL="895350" lvl="2" indent="-452438" algn="l">
              <a:lnSpc>
                <a:spcPct val="150000"/>
              </a:lnSpc>
              <a:buSzPct val="120000"/>
              <a:buFont typeface="Century Gothic" panose="020B0502020202020204" pitchFamily="34" charset="0"/>
              <a:buChar char="→"/>
            </a:pPr>
            <a:endParaRPr lang="fr-BE" sz="20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895350" lvl="2" indent="-452438" algn="l">
              <a:lnSpc>
                <a:spcPct val="150000"/>
              </a:lnSpc>
              <a:buSzPct val="120000"/>
              <a:buFont typeface="Century Gothic" panose="020B0502020202020204" pitchFamily="34" charset="0"/>
              <a:buChar char="→"/>
            </a:pPr>
            <a:r>
              <a:rPr lang="fr-BE" sz="2000" b="1" dirty="0">
                <a:solidFill>
                  <a:schemeClr val="accent2">
                    <a:lumMod val="75000"/>
                  </a:schemeClr>
                </a:solidFill>
              </a:rPr>
              <a:t>Métabolisme </a:t>
            </a:r>
            <a:r>
              <a:rPr lang="fr-BE" sz="2000" dirty="0">
                <a:solidFill>
                  <a:schemeClr val="tx1"/>
                </a:solidFill>
              </a:rPr>
              <a:t>rapide et principalement hépatique </a:t>
            </a:r>
            <a:r>
              <a:rPr lang="fr-BE" sz="2000" dirty="0">
                <a:solidFill>
                  <a:schemeClr val="tx1"/>
                </a:solidFill>
                <a:sym typeface="Symbol" panose="05050102010706020507" pitchFamily="18" charset="2"/>
              </a:rPr>
              <a:t> </a:t>
            </a:r>
            <a:r>
              <a:rPr lang="fr-BE" sz="2000" b="1" dirty="0" err="1">
                <a:solidFill>
                  <a:schemeClr val="accent2">
                    <a:lumMod val="50000"/>
                  </a:schemeClr>
                </a:solidFill>
                <a:sym typeface="Symbol" panose="05050102010706020507" pitchFamily="18" charset="2"/>
              </a:rPr>
              <a:t>cotinine</a:t>
            </a:r>
            <a:r>
              <a:rPr lang="fr-BE" sz="2000" dirty="0">
                <a:solidFill>
                  <a:schemeClr val="tx1"/>
                </a:solidFill>
                <a:sym typeface="Symbol" panose="05050102010706020507" pitchFamily="18" charset="2"/>
              </a:rPr>
              <a:t> =  métabolite inactif</a:t>
            </a:r>
            <a:endParaRPr lang="fr-BE" sz="2000" dirty="0">
              <a:solidFill>
                <a:schemeClr val="tx1"/>
              </a:solidFill>
            </a:endParaRPr>
          </a:p>
          <a:p>
            <a:pPr marL="895350" lvl="2" indent="-452438" algn="l">
              <a:lnSpc>
                <a:spcPct val="150000"/>
              </a:lnSpc>
              <a:buSzPct val="120000"/>
              <a:buFont typeface="Century Gothic" panose="020B0502020202020204" pitchFamily="34" charset="0"/>
              <a:buChar char="→"/>
            </a:pPr>
            <a:r>
              <a:rPr lang="fr-BE" sz="2000" b="1" dirty="0">
                <a:solidFill>
                  <a:schemeClr val="accent2">
                    <a:lumMod val="75000"/>
                  </a:schemeClr>
                </a:solidFill>
              </a:rPr>
              <a:t>Elimination</a:t>
            </a:r>
            <a:r>
              <a:rPr lang="fr-BE" sz="2000" dirty="0">
                <a:solidFill>
                  <a:schemeClr val="tx1"/>
                </a:solidFill>
              </a:rPr>
              <a:t> </a:t>
            </a:r>
            <a:r>
              <a:rPr lang="fr-BE" sz="2100" b="1" dirty="0">
                <a:solidFill>
                  <a:schemeClr val="accent2">
                    <a:lumMod val="75000"/>
                  </a:schemeClr>
                </a:solidFill>
              </a:rPr>
              <a:t>urinaire</a:t>
            </a:r>
            <a:r>
              <a:rPr lang="fr-BE" sz="2000" dirty="0">
                <a:solidFill>
                  <a:schemeClr val="tx1"/>
                </a:solidFill>
              </a:rPr>
              <a:t> : T</a:t>
            </a:r>
            <a:r>
              <a:rPr lang="fr-BE" sz="2000" baseline="-25000" dirty="0">
                <a:solidFill>
                  <a:schemeClr val="tx1"/>
                </a:solidFill>
              </a:rPr>
              <a:t>1/2</a:t>
            </a:r>
            <a:r>
              <a:rPr lang="fr-BE" sz="2000" dirty="0">
                <a:solidFill>
                  <a:schemeClr val="tx1"/>
                </a:solidFill>
              </a:rPr>
              <a:t> → nicotine 2 à 3h, </a:t>
            </a:r>
            <a:r>
              <a:rPr lang="fr-BE" sz="2000" dirty="0" err="1">
                <a:solidFill>
                  <a:schemeClr val="tx1"/>
                </a:solidFill>
              </a:rPr>
              <a:t>cotinine</a:t>
            </a:r>
            <a:r>
              <a:rPr lang="fr-BE" sz="2000" dirty="0">
                <a:solidFill>
                  <a:schemeClr val="tx1"/>
                </a:solidFill>
              </a:rPr>
              <a:t> 15 à 19h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8C47E653-35D1-490F-8EB8-9DC4DD29CF3C}"/>
              </a:ext>
            </a:extLst>
          </p:cNvPr>
          <p:cNvGraphicFramePr>
            <a:graphicFrameLocks noGrp="1"/>
          </p:cNvGraphicFramePr>
          <p:nvPr/>
        </p:nvGraphicFramePr>
        <p:xfrm>
          <a:off x="403410" y="470647"/>
          <a:ext cx="11483790" cy="524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6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73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90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11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591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4435">
                <a:tc>
                  <a:txBody>
                    <a:bodyPr/>
                    <a:lstStyle/>
                    <a:p>
                      <a:pPr algn="ctr"/>
                      <a:r>
                        <a:rPr lang="fr-BE" sz="18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Généralités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 err="1">
                          <a:solidFill>
                            <a:schemeClr val="bg1"/>
                          </a:solidFill>
                        </a:rPr>
                        <a:t>Pharmaco-toxicologie</a:t>
                      </a:r>
                      <a:endParaRPr lang="fr-BE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E-cigarette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Impact</a:t>
                      </a:r>
                      <a:r>
                        <a:rPr lang="fr-B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environnement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Autres tendances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" name="Tableau 3">
            <a:extLst>
              <a:ext uri="{FF2B5EF4-FFF2-40B4-BE49-F238E27FC236}">
                <a16:creationId xmlns:a16="http://schemas.microsoft.com/office/drawing/2014/main" id="{64628962-F2C8-40D5-8E39-E10EBE5462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902170"/>
              </p:ext>
            </p:extLst>
          </p:nvPr>
        </p:nvGraphicFramePr>
        <p:xfrm>
          <a:off x="2098177" y="2947892"/>
          <a:ext cx="9569948" cy="1933077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807448">
                  <a:extLst>
                    <a:ext uri="{9D8B030D-6E8A-4147-A177-3AD203B41FA5}">
                      <a16:colId xmlns:a16="http://schemas.microsoft.com/office/drawing/2014/main" val="3295235110"/>
                    </a:ext>
                  </a:extLst>
                </a:gridCol>
                <a:gridCol w="2381250">
                  <a:extLst>
                    <a:ext uri="{9D8B030D-6E8A-4147-A177-3AD203B41FA5}">
                      <a16:colId xmlns:a16="http://schemas.microsoft.com/office/drawing/2014/main" val="3584369354"/>
                    </a:ext>
                  </a:extLst>
                </a:gridCol>
                <a:gridCol w="2381250">
                  <a:extLst>
                    <a:ext uri="{9D8B030D-6E8A-4147-A177-3AD203B41FA5}">
                      <a16:colId xmlns:a16="http://schemas.microsoft.com/office/drawing/2014/main" val="3331714465"/>
                    </a:ext>
                  </a:extLst>
                </a:gridCol>
              </a:tblGrid>
              <a:tr h="551240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Mode  de consommation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Cmax  </a:t>
                      </a:r>
                    </a:p>
                    <a:p>
                      <a:pPr algn="ctr"/>
                      <a:r>
                        <a:rPr lang="fr-FR" sz="1600" dirty="0"/>
                        <a:t>(</a:t>
                      </a:r>
                      <a:r>
                        <a:rPr lang="fr-FR" sz="1600" dirty="0" err="1"/>
                        <a:t>ng</a:t>
                      </a:r>
                      <a:r>
                        <a:rPr lang="fr-FR" sz="1600" dirty="0"/>
                        <a:t>/ml)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Délai</a:t>
                      </a:r>
                    </a:p>
                    <a:p>
                      <a:pPr algn="ctr"/>
                      <a:r>
                        <a:rPr lang="fr-FR" sz="1600" dirty="0"/>
                        <a:t>(minutes)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6533611"/>
                  </a:ext>
                </a:extLst>
              </a:tr>
              <a:tr h="319139">
                <a:tc>
                  <a:txBody>
                    <a:bodyPr/>
                    <a:lstStyle/>
                    <a:p>
                      <a:r>
                        <a:rPr lang="fr-FR" sz="1600" dirty="0"/>
                        <a:t>Cigarette classique (8 à 20 mg nicotine)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/>
                        <a:t>13,4</a:t>
                      </a:r>
                      <a:r>
                        <a:rPr lang="fr-FR" sz="1600" dirty="0"/>
                        <a:t> (6,5 – 20,3)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/>
                        <a:t>14,3</a:t>
                      </a:r>
                      <a:r>
                        <a:rPr lang="fr-FR" sz="1600" dirty="0"/>
                        <a:t> (8,8 – 19,9)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5374684"/>
                  </a:ext>
                </a:extLst>
              </a:tr>
              <a:tr h="339559">
                <a:tc>
                  <a:txBody>
                    <a:bodyPr/>
                    <a:lstStyle/>
                    <a:p>
                      <a:r>
                        <a:rPr lang="fr-FR" sz="1600" dirty="0"/>
                        <a:t>E-cigarette (16 mg nicotine)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/>
                        <a:t>1,3</a:t>
                      </a:r>
                      <a:r>
                        <a:rPr lang="fr-FR" sz="1600" dirty="0"/>
                        <a:t> (0,0 – 2,6)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/>
                        <a:t>19,6</a:t>
                      </a:r>
                      <a:r>
                        <a:rPr lang="fr-FR" sz="1600" dirty="0"/>
                        <a:t> (3,4 – 34,2)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8076342"/>
                  </a:ext>
                </a:extLst>
              </a:tr>
              <a:tr h="339559">
                <a:tc>
                  <a:txBody>
                    <a:bodyPr/>
                    <a:lstStyle/>
                    <a:p>
                      <a:r>
                        <a:rPr lang="fr-FR" sz="1600" dirty="0"/>
                        <a:t>Spray nasal de sevrage (10 mg nicotine)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/>
                        <a:t>2,1</a:t>
                      </a:r>
                      <a:r>
                        <a:rPr lang="fr-FR" sz="1600" dirty="0"/>
                        <a:t> (1,0 – 3,1)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/>
                        <a:t>32</a:t>
                      </a:r>
                      <a:r>
                        <a:rPr lang="fr-FR" sz="1600" dirty="0"/>
                        <a:t> (18,7 – 45,3)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3023133"/>
                  </a:ext>
                </a:extLst>
              </a:tr>
              <a:tr h="339559">
                <a:tc>
                  <a:txBody>
                    <a:bodyPr/>
                    <a:lstStyle/>
                    <a:p>
                      <a:r>
                        <a:rPr lang="fr-FR" sz="1600" dirty="0"/>
                        <a:t>Voie orale (gomme à mâcher)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/>
                        <a:t>17</a:t>
                      </a:r>
                      <a:r>
                        <a:rPr lang="fr-FR" sz="1600" dirty="0"/>
                        <a:t> (12 – 23)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/>
                        <a:t>60</a:t>
                      </a:r>
                      <a:r>
                        <a:rPr lang="fr-FR" sz="1600" dirty="0"/>
                        <a:t> (38 – 73)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43911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9173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17361" y="1056341"/>
            <a:ext cx="10769839" cy="5204011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SzPct val="120000"/>
              <a:buFont typeface="Wingdings" panose="05000000000000000000" pitchFamily="2" charset="2"/>
              <a:buChar char="§"/>
            </a:pPr>
            <a:r>
              <a:rPr lang="fr-BE" sz="3200" b="1" dirty="0">
                <a:solidFill>
                  <a:schemeClr val="accent1"/>
                </a:solidFill>
              </a:rPr>
              <a:t>Pharmacologie : </a:t>
            </a:r>
            <a:r>
              <a:rPr lang="fr-BE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pharmacocinétique</a:t>
            </a:r>
            <a:endParaRPr lang="fr-BE" sz="2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8C47E653-35D1-490F-8EB8-9DC4DD29CF3C}"/>
              </a:ext>
            </a:extLst>
          </p:cNvPr>
          <p:cNvGraphicFramePr>
            <a:graphicFrameLocks noGrp="1"/>
          </p:cNvGraphicFramePr>
          <p:nvPr/>
        </p:nvGraphicFramePr>
        <p:xfrm>
          <a:off x="403410" y="470647"/>
          <a:ext cx="11483790" cy="524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6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73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90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11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591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4435">
                <a:tc>
                  <a:txBody>
                    <a:bodyPr/>
                    <a:lstStyle/>
                    <a:p>
                      <a:pPr algn="ctr"/>
                      <a:r>
                        <a:rPr lang="fr-BE" sz="18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Généralités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 err="1">
                          <a:solidFill>
                            <a:schemeClr val="bg1"/>
                          </a:solidFill>
                        </a:rPr>
                        <a:t>Pharmaco-toxicologie</a:t>
                      </a:r>
                      <a:endParaRPr lang="fr-BE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E-cigarette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Impact</a:t>
                      </a:r>
                      <a:r>
                        <a:rPr lang="fr-B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environnement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Autres tendances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48581681-CA55-4D5D-B640-47931C06E7B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6935" y="1895415"/>
            <a:ext cx="7239000" cy="4962585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B10244DE-6A00-4F75-9EE2-A38D6A3B69FF}"/>
              </a:ext>
            </a:extLst>
          </p:cNvPr>
          <p:cNvGrpSpPr/>
          <p:nvPr/>
        </p:nvGrpSpPr>
        <p:grpSpPr>
          <a:xfrm>
            <a:off x="2689223" y="4127182"/>
            <a:ext cx="6028057" cy="1488757"/>
            <a:chOff x="187982" y="0"/>
            <a:chExt cx="4797036" cy="1308216"/>
          </a:xfrm>
        </p:grpSpPr>
        <p:cxnSp>
          <p:nvCxnSpPr>
            <p:cNvPr id="7" name="Connecteur droit avec flèche 6">
              <a:extLst>
                <a:ext uri="{FF2B5EF4-FFF2-40B4-BE49-F238E27FC236}">
                  <a16:creationId xmlns:a16="http://schemas.microsoft.com/office/drawing/2014/main" id="{5792B1B5-65DF-431F-8E0C-BD6BD759970D}"/>
                </a:ext>
              </a:extLst>
            </p:cNvPr>
            <p:cNvCxnSpPr/>
            <p:nvPr/>
          </p:nvCxnSpPr>
          <p:spPr>
            <a:xfrm flipV="1">
              <a:off x="665018" y="1108364"/>
              <a:ext cx="4320000" cy="3048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B54D7749-A6D4-48F0-8D38-BEE6817F6EDB}"/>
                </a:ext>
              </a:extLst>
            </p:cNvPr>
            <p:cNvCxnSpPr/>
            <p:nvPr/>
          </p:nvCxnSpPr>
          <p:spPr>
            <a:xfrm flipV="1">
              <a:off x="637309" y="145473"/>
              <a:ext cx="4319905" cy="30480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Zone de texte 2">
              <a:extLst>
                <a:ext uri="{FF2B5EF4-FFF2-40B4-BE49-F238E27FC236}">
                  <a16:creationId xmlns:a16="http://schemas.microsoft.com/office/drawing/2014/main" id="{9B2BD004-71A1-4F62-9925-75367446E0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247" y="0"/>
              <a:ext cx="429724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BE" sz="1100" dirty="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Plaisir</a:t>
              </a:r>
              <a:endPara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Zone de texte 2">
              <a:extLst>
                <a:ext uri="{FF2B5EF4-FFF2-40B4-BE49-F238E27FC236}">
                  <a16:creationId xmlns:a16="http://schemas.microsoft.com/office/drawing/2014/main" id="{C704237B-25DB-412B-BD49-CA0133F91A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982" y="948806"/>
              <a:ext cx="572965" cy="3594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BE" sz="110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Manque</a:t>
              </a:r>
              <a:endParaRPr lang="fr-FR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1800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93561" y="1056341"/>
            <a:ext cx="10693639" cy="5204011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SzPct val="120000"/>
              <a:buFont typeface="Wingdings" panose="05000000000000000000" pitchFamily="2" charset="2"/>
              <a:buChar char="§"/>
            </a:pPr>
            <a:r>
              <a:rPr lang="fr-BE" sz="3200" b="1" dirty="0">
                <a:solidFill>
                  <a:schemeClr val="accent1"/>
                </a:solidFill>
              </a:rPr>
              <a:t>Pharmacologie : </a:t>
            </a:r>
            <a:r>
              <a:rPr lang="fr-BE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intoxication et surdosages</a:t>
            </a:r>
          </a:p>
          <a:p>
            <a:pPr>
              <a:lnSpc>
                <a:spcPct val="150000"/>
              </a:lnSpc>
              <a:buSzPct val="120000"/>
            </a:pPr>
            <a:endParaRPr lang="fr-BE" sz="2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8C47E653-35D1-490F-8EB8-9DC4DD29CF3C}"/>
              </a:ext>
            </a:extLst>
          </p:cNvPr>
          <p:cNvGraphicFramePr>
            <a:graphicFrameLocks noGrp="1"/>
          </p:cNvGraphicFramePr>
          <p:nvPr/>
        </p:nvGraphicFramePr>
        <p:xfrm>
          <a:off x="403410" y="470647"/>
          <a:ext cx="11483790" cy="524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6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73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90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11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591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4435">
                <a:tc>
                  <a:txBody>
                    <a:bodyPr/>
                    <a:lstStyle/>
                    <a:p>
                      <a:pPr algn="ctr"/>
                      <a:r>
                        <a:rPr lang="fr-BE" sz="18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Généralités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 err="1">
                          <a:solidFill>
                            <a:schemeClr val="bg1"/>
                          </a:solidFill>
                        </a:rPr>
                        <a:t>Pharmaco-toxicologie</a:t>
                      </a:r>
                      <a:endParaRPr lang="fr-BE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E-cigarette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Impact</a:t>
                      </a:r>
                      <a:r>
                        <a:rPr lang="fr-B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environnement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Autres tendances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ABC3256C-C898-44E9-A2DA-11E8BD30A2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007196"/>
              </p:ext>
            </p:extLst>
          </p:nvPr>
        </p:nvGraphicFramePr>
        <p:xfrm>
          <a:off x="1772920" y="1893146"/>
          <a:ext cx="10053320" cy="4319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9692">
                  <a:extLst>
                    <a:ext uri="{9D8B030D-6E8A-4147-A177-3AD203B41FA5}">
                      <a16:colId xmlns:a16="http://schemas.microsoft.com/office/drawing/2014/main" val="502792564"/>
                    </a:ext>
                  </a:extLst>
                </a:gridCol>
                <a:gridCol w="7713628">
                  <a:extLst>
                    <a:ext uri="{9D8B030D-6E8A-4147-A177-3AD203B41FA5}">
                      <a16:colId xmlns:a16="http://schemas.microsoft.com/office/drawing/2014/main" val="2683685853"/>
                    </a:ext>
                  </a:extLst>
                </a:gridCol>
              </a:tblGrid>
              <a:tr h="494816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Systèmes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Signes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53302491"/>
                  </a:ext>
                </a:extLst>
              </a:tr>
              <a:tr h="494816">
                <a:tc>
                  <a:txBody>
                    <a:bodyPr/>
                    <a:lstStyle/>
                    <a:p>
                      <a:pPr algn="l"/>
                      <a:r>
                        <a:rPr lang="fr-FR" dirty="0"/>
                        <a:t>Gastro-intestinal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dirty="0"/>
                        <a:t>Pyrosis, nausées, vomissements, hypersalivation, crampes abdominales, diarrhée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6842045"/>
                  </a:ext>
                </a:extLst>
              </a:tr>
              <a:tr h="494816">
                <a:tc>
                  <a:txBody>
                    <a:bodyPr/>
                    <a:lstStyle/>
                    <a:p>
                      <a:pPr algn="l"/>
                      <a:r>
                        <a:rPr lang="fr-FR" dirty="0"/>
                        <a:t>Cardiovasculaire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dirty="0"/>
                        <a:t>HTA, tachycardie</a:t>
                      </a:r>
                    </a:p>
                    <a:p>
                      <a:pPr algn="l"/>
                      <a:r>
                        <a:rPr lang="fr-FR" dirty="0"/>
                        <a:t>&gt; &lt; hypotension, bradycardie, insuffisance voire arrêt cardiaque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9225316"/>
                  </a:ext>
                </a:extLst>
              </a:tr>
              <a:tr h="494816">
                <a:tc>
                  <a:txBody>
                    <a:bodyPr/>
                    <a:lstStyle/>
                    <a:p>
                      <a:pPr algn="l"/>
                      <a:r>
                        <a:rPr lang="fr-FR" dirty="0"/>
                        <a:t>SNC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dirty="0"/>
                        <a:t>Céphalées, vertiges, léthargie, irritabilité, confusion, incoordination motrice, agitation, tremblements, délire, convulsions, perte de connaissance, coma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8692034"/>
                  </a:ext>
                </a:extLst>
              </a:tr>
              <a:tr h="494816">
                <a:tc>
                  <a:txBody>
                    <a:bodyPr/>
                    <a:lstStyle/>
                    <a:p>
                      <a:pPr algn="l"/>
                      <a:r>
                        <a:rPr lang="fr-FR" dirty="0"/>
                        <a:t>Neuro-musculaire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dirty="0"/>
                        <a:t>Hypotonie, faiblesse musculaire, </a:t>
                      </a:r>
                      <a:r>
                        <a:rPr lang="fr-FR" dirty="0">
                          <a:sym typeface="Symbol" panose="05050102010706020507" pitchFamily="18" charset="2"/>
                        </a:rPr>
                        <a:t> réflexes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1461741"/>
                  </a:ext>
                </a:extLst>
              </a:tr>
              <a:tr h="494816">
                <a:tc>
                  <a:txBody>
                    <a:bodyPr/>
                    <a:lstStyle/>
                    <a:p>
                      <a:pPr algn="l"/>
                      <a:r>
                        <a:rPr lang="fr-FR" dirty="0"/>
                        <a:t>Pulmonaire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dirty="0">
                          <a:sym typeface="Symbol" panose="05050102010706020507" pitchFamily="18" charset="2"/>
                        </a:rPr>
                        <a:t>Respiration rapide, difficile, sifflante, bronchospasme, insuffisance et dépression respiratoire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182078"/>
                  </a:ext>
                </a:extLst>
              </a:tr>
              <a:tr h="494816">
                <a:tc>
                  <a:txBody>
                    <a:bodyPr/>
                    <a:lstStyle/>
                    <a:p>
                      <a:pPr algn="l"/>
                      <a:r>
                        <a:rPr lang="fr-FR" dirty="0"/>
                        <a:t>Autre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dirty="0"/>
                        <a:t>Troubles visuels, auditifs, irritation, pâleur, sudation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46897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9752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17361" y="1056341"/>
            <a:ext cx="10769839" cy="5204011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SzPct val="120000"/>
              <a:buFont typeface="Wingdings" panose="05000000000000000000" pitchFamily="2" charset="2"/>
              <a:buChar char="§"/>
            </a:pPr>
            <a:r>
              <a:rPr lang="fr-BE" sz="3200" b="1" dirty="0">
                <a:solidFill>
                  <a:schemeClr val="accent1"/>
                </a:solidFill>
              </a:rPr>
              <a:t>Additifs : </a:t>
            </a:r>
            <a:r>
              <a:rPr lang="fr-BE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intérêts, caractéristiques et risques</a:t>
            </a:r>
          </a:p>
          <a:p>
            <a:pPr marL="895350" lvl="2" indent="-452438" algn="l">
              <a:lnSpc>
                <a:spcPct val="150000"/>
              </a:lnSpc>
              <a:buSzPct val="120000"/>
              <a:buFont typeface="Century Gothic" panose="020B0502020202020204" pitchFamily="34" charset="0"/>
              <a:buChar char="→"/>
            </a:pPr>
            <a:r>
              <a:rPr lang="fr-BE" sz="2000" dirty="0">
                <a:solidFill>
                  <a:schemeClr val="tx1"/>
                </a:solidFill>
              </a:rPr>
              <a:t>10 % du poids des cigarettes</a:t>
            </a:r>
          </a:p>
          <a:p>
            <a:pPr marL="895350" lvl="2" indent="-452438" algn="l">
              <a:lnSpc>
                <a:spcPct val="150000"/>
              </a:lnSpc>
              <a:buSzPct val="120000"/>
              <a:buFont typeface="Century Gothic" panose="020B0502020202020204" pitchFamily="34" charset="0"/>
              <a:buChar char="→"/>
            </a:pPr>
            <a:r>
              <a:rPr lang="fr-BE" sz="2000" b="1" dirty="0">
                <a:solidFill>
                  <a:schemeClr val="accent2">
                    <a:lumMod val="75000"/>
                  </a:schemeClr>
                </a:solidFill>
              </a:rPr>
              <a:t>Rôles </a:t>
            </a:r>
            <a:r>
              <a:rPr lang="fr-BE" sz="2000" dirty="0">
                <a:solidFill>
                  <a:schemeClr val="tx1"/>
                </a:solidFill>
              </a:rPr>
              <a:t>:</a:t>
            </a:r>
          </a:p>
          <a:p>
            <a:pPr marL="1257300" lvl="3" indent="-357188" algn="l">
              <a:buSzPct val="120000"/>
              <a:buFont typeface="Arial" panose="020B0604020202020204" pitchFamily="34" charset="0"/>
              <a:buChar char="•"/>
            </a:pPr>
            <a:r>
              <a:rPr lang="fr-BE" sz="1800" dirty="0">
                <a:solidFill>
                  <a:schemeClr val="tx1"/>
                </a:solidFill>
              </a:rPr>
              <a:t>Adoucir et masquer l’amertume de la fumée, donner un arôme spécifique</a:t>
            </a:r>
          </a:p>
          <a:p>
            <a:pPr marL="1257300" lvl="3" indent="-357188" algn="l">
              <a:buSzPct val="120000"/>
              <a:buFont typeface="Arial" panose="020B0604020202020204" pitchFamily="34" charset="0"/>
              <a:buChar char="•"/>
            </a:pPr>
            <a:r>
              <a:rPr lang="fr-BE" sz="1800" dirty="0">
                <a:solidFill>
                  <a:schemeClr val="tx1"/>
                </a:solidFill>
              </a:rPr>
              <a:t>Réduire l’irritation des voies respiratoires</a:t>
            </a:r>
          </a:p>
          <a:p>
            <a:pPr marL="1257300" lvl="3" indent="-357188" algn="l">
              <a:buSzPct val="120000"/>
              <a:buFont typeface="Arial" panose="020B0604020202020204" pitchFamily="34" charset="0"/>
              <a:buChar char="•"/>
            </a:pPr>
            <a:r>
              <a:rPr lang="fr-BE" sz="1800" dirty="0">
                <a:solidFill>
                  <a:schemeClr val="tx1"/>
                </a:solidFill>
              </a:rPr>
              <a:t>Améliorer l’aspect de la cigarette et de sa fumée</a:t>
            </a:r>
          </a:p>
          <a:p>
            <a:pPr marL="1257300" lvl="3" indent="-357188" algn="l">
              <a:buSzPct val="120000"/>
              <a:buFont typeface="Arial" panose="020B0604020202020204" pitchFamily="34" charset="0"/>
              <a:buChar char="•"/>
            </a:pPr>
            <a:r>
              <a:rPr lang="fr-BE" sz="1800" dirty="0">
                <a:solidFill>
                  <a:schemeClr val="tx1"/>
                </a:solidFill>
              </a:rPr>
              <a:t>Contrôler la vitesse de consumation</a:t>
            </a:r>
          </a:p>
          <a:p>
            <a:pPr marL="1257300" lvl="3" indent="-357188" algn="l">
              <a:buSzPct val="120000"/>
              <a:buFont typeface="Arial" panose="020B0604020202020204" pitchFamily="34" charset="0"/>
              <a:buChar char="•"/>
            </a:pPr>
            <a:r>
              <a:rPr lang="fr-BE" sz="1800" dirty="0">
                <a:solidFill>
                  <a:schemeClr val="tx1"/>
                </a:solidFill>
              </a:rPr>
              <a:t>Maintenir un taux d’humidité constant</a:t>
            </a:r>
          </a:p>
          <a:p>
            <a:pPr marL="1352550" lvl="3" indent="-452438" algn="l">
              <a:lnSpc>
                <a:spcPct val="150000"/>
              </a:lnSpc>
              <a:buSzPct val="120000"/>
              <a:buFont typeface="Arial" panose="020B0604020202020204" pitchFamily="34" charset="0"/>
              <a:buChar char="•"/>
            </a:pPr>
            <a:endParaRPr lang="fr-BE" sz="1800" dirty="0">
              <a:solidFill>
                <a:schemeClr val="tx1"/>
              </a:solidFill>
            </a:endParaRPr>
          </a:p>
          <a:p>
            <a:pPr marL="457200" indent="-457200">
              <a:lnSpc>
                <a:spcPct val="150000"/>
              </a:lnSpc>
              <a:buSzPct val="120000"/>
              <a:buFont typeface="Wingdings" panose="05000000000000000000" pitchFamily="2" charset="2"/>
              <a:buChar char="§"/>
            </a:pPr>
            <a:endParaRPr lang="fr-BE" sz="2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8C47E653-35D1-490F-8EB8-9DC4DD29CF3C}"/>
              </a:ext>
            </a:extLst>
          </p:cNvPr>
          <p:cNvGraphicFramePr>
            <a:graphicFrameLocks noGrp="1"/>
          </p:cNvGraphicFramePr>
          <p:nvPr/>
        </p:nvGraphicFramePr>
        <p:xfrm>
          <a:off x="403410" y="470647"/>
          <a:ext cx="11483790" cy="524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6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73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90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11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591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4435">
                <a:tc>
                  <a:txBody>
                    <a:bodyPr/>
                    <a:lstStyle/>
                    <a:p>
                      <a:pPr algn="ctr"/>
                      <a:r>
                        <a:rPr lang="fr-BE" sz="18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Généralités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 err="1">
                          <a:solidFill>
                            <a:schemeClr val="bg1"/>
                          </a:solidFill>
                        </a:rPr>
                        <a:t>Pharmaco-toxicologie</a:t>
                      </a:r>
                      <a:endParaRPr lang="fr-BE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E-cigarette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Impact</a:t>
                      </a:r>
                      <a:r>
                        <a:rPr lang="fr-B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environnement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Autres tendances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5" name="Groupe 4">
            <a:extLst>
              <a:ext uri="{FF2B5EF4-FFF2-40B4-BE49-F238E27FC236}">
                <a16:creationId xmlns:a16="http://schemas.microsoft.com/office/drawing/2014/main" id="{57C2AC5D-5BC7-4B24-AFEE-7468A93980CD}"/>
              </a:ext>
            </a:extLst>
          </p:cNvPr>
          <p:cNvGrpSpPr/>
          <p:nvPr/>
        </p:nvGrpSpPr>
        <p:grpSpPr>
          <a:xfrm>
            <a:off x="1813560" y="5654366"/>
            <a:ext cx="7871460" cy="461665"/>
            <a:chOff x="6117594" y="4228796"/>
            <a:chExt cx="7871460" cy="461665"/>
          </a:xfrm>
        </p:grpSpPr>
        <p:sp>
          <p:nvSpPr>
            <p:cNvPr id="6" name="Flèche : droite 5">
              <a:extLst>
                <a:ext uri="{FF2B5EF4-FFF2-40B4-BE49-F238E27FC236}">
                  <a16:creationId xmlns:a16="http://schemas.microsoft.com/office/drawing/2014/main" id="{EB4DFE5E-C789-4194-A539-7BAD5E8AF086}"/>
                </a:ext>
              </a:extLst>
            </p:cNvPr>
            <p:cNvSpPr/>
            <p:nvPr/>
          </p:nvSpPr>
          <p:spPr>
            <a:xfrm>
              <a:off x="6117594" y="4320851"/>
              <a:ext cx="504000" cy="2160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DB42DE69-780B-48E1-941C-CD4B78DFE003}"/>
                </a:ext>
              </a:extLst>
            </p:cNvPr>
            <p:cNvSpPr txBox="1"/>
            <p:nvPr/>
          </p:nvSpPr>
          <p:spPr>
            <a:xfrm>
              <a:off x="6686778" y="4228796"/>
              <a:ext cx="73022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rgbClr val="FFC000"/>
                  </a:solidFill>
                </a:rPr>
                <a:t>Fidéliser le consommateur à sa marque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316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17361" y="1056341"/>
            <a:ext cx="10769839" cy="5204011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SzPct val="120000"/>
              <a:buFont typeface="Wingdings" panose="05000000000000000000" pitchFamily="2" charset="2"/>
              <a:buChar char="§"/>
            </a:pPr>
            <a:r>
              <a:rPr lang="fr-BE" sz="3200" b="1" dirty="0">
                <a:solidFill>
                  <a:schemeClr val="accent1"/>
                </a:solidFill>
              </a:rPr>
              <a:t>Additifs : </a:t>
            </a:r>
            <a:r>
              <a:rPr lang="fr-BE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intérêts, caractéristiques et risques</a:t>
            </a:r>
          </a:p>
          <a:p>
            <a:pPr marL="895350" lvl="2" indent="-452438" algn="l">
              <a:buSzPct val="120000"/>
              <a:buFont typeface="Century Gothic" panose="020B0502020202020204" pitchFamily="34" charset="0"/>
              <a:buChar char="→"/>
            </a:pPr>
            <a:r>
              <a:rPr lang="fr-BE" sz="2000" b="1" dirty="0" err="1">
                <a:solidFill>
                  <a:schemeClr val="accent2">
                    <a:lumMod val="75000"/>
                  </a:schemeClr>
                </a:solidFill>
              </a:rPr>
              <a:t>Humectants</a:t>
            </a:r>
            <a:r>
              <a:rPr lang="fr-BE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BE" sz="2000" dirty="0">
                <a:solidFill>
                  <a:schemeClr val="tx1"/>
                </a:solidFill>
              </a:rPr>
              <a:t>: glycérol, propylène glycol, </a:t>
            </a:r>
            <a:r>
              <a:rPr lang="fr-BE" sz="2000" dirty="0" err="1">
                <a:solidFill>
                  <a:schemeClr val="tx1"/>
                </a:solidFill>
              </a:rPr>
              <a:t>diéthylène</a:t>
            </a:r>
            <a:r>
              <a:rPr lang="fr-BE" sz="2000" dirty="0">
                <a:solidFill>
                  <a:schemeClr val="tx1"/>
                </a:solidFill>
              </a:rPr>
              <a:t>-glycol, sorbitol</a:t>
            </a:r>
          </a:p>
          <a:p>
            <a:pPr marL="895350" lvl="2" indent="-452438" algn="l">
              <a:buSzPct val="120000"/>
              <a:buFont typeface="Century Gothic" panose="020B0502020202020204" pitchFamily="34" charset="0"/>
              <a:buChar char="→"/>
            </a:pPr>
            <a:r>
              <a:rPr lang="fr-BE" sz="2000" b="1" dirty="0">
                <a:solidFill>
                  <a:schemeClr val="accent2">
                    <a:lumMod val="75000"/>
                  </a:schemeClr>
                </a:solidFill>
              </a:rPr>
              <a:t>Aromatisants </a:t>
            </a:r>
            <a:r>
              <a:rPr lang="fr-BE" sz="2000" dirty="0">
                <a:solidFill>
                  <a:schemeClr val="tx1"/>
                </a:solidFill>
              </a:rPr>
              <a:t>:</a:t>
            </a:r>
          </a:p>
          <a:p>
            <a:pPr marL="1257300" lvl="3" indent="-357188" algn="l">
              <a:buSzPct val="120000"/>
              <a:buFont typeface="Arial" panose="020B0604020202020204" pitchFamily="34" charset="0"/>
              <a:buChar char="•"/>
            </a:pPr>
            <a:r>
              <a:rPr lang="fr-BE" sz="1800" dirty="0">
                <a:solidFill>
                  <a:schemeClr val="tx1"/>
                </a:solidFill>
              </a:rPr>
              <a:t>Menthol → favoriserait l’accoutumance</a:t>
            </a:r>
          </a:p>
          <a:p>
            <a:pPr marL="1257300" lvl="3" indent="-357188" algn="l">
              <a:buSzPct val="120000"/>
              <a:buFont typeface="Arial" panose="020B0604020202020204" pitchFamily="34" charset="0"/>
              <a:buChar char="•"/>
            </a:pPr>
            <a:r>
              <a:rPr lang="fr-BE" sz="1800" dirty="0">
                <a:solidFill>
                  <a:schemeClr val="tx1"/>
                </a:solidFill>
              </a:rPr>
              <a:t>Cacao → contient de la théobromine bronchodilatatrice</a:t>
            </a:r>
          </a:p>
          <a:p>
            <a:pPr marL="1257300" lvl="3" indent="-357188" algn="l">
              <a:buSzPct val="120000"/>
              <a:buFont typeface="Arial" panose="020B0604020202020204" pitchFamily="34" charset="0"/>
              <a:buChar char="•"/>
            </a:pPr>
            <a:r>
              <a:rPr lang="fr-BE" sz="1800" dirty="0">
                <a:solidFill>
                  <a:schemeClr val="tx1"/>
                </a:solidFill>
              </a:rPr>
              <a:t>Réglisse → bronchodilatateur</a:t>
            </a:r>
          </a:p>
          <a:p>
            <a:pPr marL="1257300" lvl="3" indent="-357188" algn="l">
              <a:buSzPct val="120000"/>
              <a:buFont typeface="Arial" panose="020B0604020202020204" pitchFamily="34" charset="0"/>
              <a:buChar char="•"/>
            </a:pPr>
            <a:r>
              <a:rPr lang="fr-BE" sz="1800" dirty="0">
                <a:solidFill>
                  <a:schemeClr val="tx1"/>
                </a:solidFill>
              </a:rPr>
              <a:t>Sucres, miel, caramel, sirop d’érable</a:t>
            </a:r>
          </a:p>
          <a:p>
            <a:pPr marL="895350" lvl="2" indent="-452438" algn="l">
              <a:buSzPct val="120000"/>
              <a:buFont typeface="Century Gothic" panose="020B0502020202020204" pitchFamily="34" charset="0"/>
              <a:buChar char="→"/>
            </a:pPr>
            <a:r>
              <a:rPr lang="fr-BE" sz="2000" b="1" dirty="0">
                <a:solidFill>
                  <a:schemeClr val="accent2">
                    <a:lumMod val="75000"/>
                  </a:schemeClr>
                </a:solidFill>
              </a:rPr>
              <a:t>Agents de combustion</a:t>
            </a:r>
            <a:r>
              <a:rPr lang="fr-BE" sz="2000" dirty="0">
                <a:solidFill>
                  <a:schemeClr val="tx1"/>
                </a:solidFill>
              </a:rPr>
              <a:t> : nitrates </a:t>
            </a:r>
          </a:p>
          <a:p>
            <a:pPr marL="895350" lvl="2" indent="-452438" algn="l">
              <a:buSzPct val="120000"/>
              <a:buFont typeface="Century Gothic" panose="020B0502020202020204" pitchFamily="34" charset="0"/>
              <a:buChar char="→"/>
            </a:pPr>
            <a:r>
              <a:rPr lang="fr-BE" sz="2000" dirty="0">
                <a:solidFill>
                  <a:schemeClr val="tx1"/>
                </a:solidFill>
              </a:rPr>
              <a:t>Ammoniaque et dérivés → modifient le pH </a:t>
            </a:r>
          </a:p>
          <a:p>
            <a:pPr marL="895350" lvl="2" indent="-452438" algn="l">
              <a:buSzPct val="120000"/>
              <a:buFont typeface="Century Gothic" panose="020B0502020202020204" pitchFamily="34" charset="0"/>
              <a:buChar char="→"/>
            </a:pPr>
            <a:r>
              <a:rPr lang="fr-BE" sz="2000" dirty="0">
                <a:solidFill>
                  <a:schemeClr val="tx1"/>
                </a:solidFill>
              </a:rPr>
              <a:t>Acide </a:t>
            </a:r>
            <a:r>
              <a:rPr lang="fr-BE" sz="2000" dirty="0" err="1">
                <a:solidFill>
                  <a:schemeClr val="tx1"/>
                </a:solidFill>
              </a:rPr>
              <a:t>lévulinique</a:t>
            </a:r>
            <a:r>
              <a:rPr lang="fr-BE" sz="2000" dirty="0">
                <a:solidFill>
                  <a:schemeClr val="tx1"/>
                </a:solidFill>
              </a:rPr>
              <a:t> </a:t>
            </a:r>
            <a:r>
              <a:rPr lang="fr-BE" sz="2000" b="1" dirty="0">
                <a:solidFill>
                  <a:schemeClr val="tx1"/>
                </a:solidFill>
              </a:rPr>
              <a:t>→ </a:t>
            </a:r>
            <a:r>
              <a:rPr lang="fr-BE" sz="2000" dirty="0">
                <a:solidFill>
                  <a:schemeClr val="tx1"/>
                </a:solidFill>
              </a:rPr>
              <a:t>adoucit la fumée </a:t>
            </a:r>
          </a:p>
          <a:p>
            <a:pPr marL="457200" indent="-457200">
              <a:lnSpc>
                <a:spcPct val="150000"/>
              </a:lnSpc>
              <a:buSzPct val="120000"/>
              <a:buFont typeface="Wingdings" panose="05000000000000000000" pitchFamily="2" charset="2"/>
              <a:buChar char="§"/>
            </a:pPr>
            <a:endParaRPr lang="fr-BE" sz="2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8C47E653-35D1-490F-8EB8-9DC4DD29CF3C}"/>
              </a:ext>
            </a:extLst>
          </p:cNvPr>
          <p:cNvGraphicFramePr>
            <a:graphicFrameLocks noGrp="1"/>
          </p:cNvGraphicFramePr>
          <p:nvPr/>
        </p:nvGraphicFramePr>
        <p:xfrm>
          <a:off x="403410" y="470647"/>
          <a:ext cx="11483790" cy="524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6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73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90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11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591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4435">
                <a:tc>
                  <a:txBody>
                    <a:bodyPr/>
                    <a:lstStyle/>
                    <a:p>
                      <a:pPr algn="ctr"/>
                      <a:r>
                        <a:rPr lang="fr-BE" sz="18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Généralités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 err="1">
                          <a:solidFill>
                            <a:schemeClr val="bg1"/>
                          </a:solidFill>
                        </a:rPr>
                        <a:t>Pharmaco-toxicologie</a:t>
                      </a:r>
                      <a:endParaRPr lang="fr-BE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E-cigarette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Impact</a:t>
                      </a:r>
                      <a:r>
                        <a:rPr lang="fr-B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environnement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Autres tendances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5" name="Groupe 4">
            <a:extLst>
              <a:ext uri="{FF2B5EF4-FFF2-40B4-BE49-F238E27FC236}">
                <a16:creationId xmlns:a16="http://schemas.microsoft.com/office/drawing/2014/main" id="{57C2AC5D-5BC7-4B24-AFEE-7468A93980CD}"/>
              </a:ext>
            </a:extLst>
          </p:cNvPr>
          <p:cNvGrpSpPr/>
          <p:nvPr/>
        </p:nvGrpSpPr>
        <p:grpSpPr>
          <a:xfrm>
            <a:off x="1813560" y="5959172"/>
            <a:ext cx="9209184" cy="432000"/>
            <a:chOff x="6117594" y="4228796"/>
            <a:chExt cx="9209184" cy="432000"/>
          </a:xfrm>
        </p:grpSpPr>
        <p:sp>
          <p:nvSpPr>
            <p:cNvPr id="6" name="Flèche : droite 5">
              <a:extLst>
                <a:ext uri="{FF2B5EF4-FFF2-40B4-BE49-F238E27FC236}">
                  <a16:creationId xmlns:a16="http://schemas.microsoft.com/office/drawing/2014/main" id="{EB4DFE5E-C789-4194-A539-7BAD5E8AF086}"/>
                </a:ext>
              </a:extLst>
            </p:cNvPr>
            <p:cNvSpPr/>
            <p:nvPr/>
          </p:nvSpPr>
          <p:spPr>
            <a:xfrm>
              <a:off x="6117594" y="4320851"/>
              <a:ext cx="504000" cy="2160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DB42DE69-780B-48E1-941C-CD4B78DFE003}"/>
                </a:ext>
              </a:extLst>
            </p:cNvPr>
            <p:cNvSpPr txBox="1"/>
            <p:nvPr/>
          </p:nvSpPr>
          <p:spPr>
            <a:xfrm>
              <a:off x="6686778" y="4228796"/>
              <a:ext cx="8640000" cy="432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rgbClr val="FFC000"/>
                  </a:solidFill>
                </a:rPr>
                <a:t>Risques des dérivés obtenus lors de la combustion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744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4AC9220F-48AE-479E-89BD-BDFC1C42CE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747" y="1122082"/>
            <a:ext cx="3944454" cy="3048701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17361" y="1056341"/>
            <a:ext cx="10769839" cy="5204011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SzPct val="120000"/>
              <a:buFont typeface="Wingdings" panose="05000000000000000000" pitchFamily="2" charset="2"/>
              <a:buChar char="§"/>
            </a:pPr>
            <a:r>
              <a:rPr lang="fr-BE" sz="3200" b="1" dirty="0">
                <a:solidFill>
                  <a:schemeClr val="accent1"/>
                </a:solidFill>
              </a:rPr>
              <a:t>Additifs : </a:t>
            </a:r>
            <a:r>
              <a:rPr lang="fr-BE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risques</a:t>
            </a:r>
          </a:p>
          <a:p>
            <a:pPr marL="895350" lvl="2" indent="-452438" algn="l">
              <a:buSzPct val="120000"/>
              <a:buFont typeface="Century Gothic" panose="020B0502020202020204" pitchFamily="34" charset="0"/>
              <a:buChar char="→"/>
            </a:pPr>
            <a:r>
              <a:rPr lang="fr-BE" sz="2000" b="1" dirty="0">
                <a:solidFill>
                  <a:schemeClr val="accent2">
                    <a:lumMod val="75000"/>
                  </a:schemeClr>
                </a:solidFill>
              </a:rPr>
              <a:t>Liste prioritaire </a:t>
            </a:r>
            <a:r>
              <a:rPr lang="fr-BE" sz="2000" dirty="0">
                <a:solidFill>
                  <a:schemeClr val="tx1"/>
                </a:solidFill>
              </a:rPr>
              <a:t>: 48 composés inclus dans une ou plusieurs catégories</a:t>
            </a:r>
          </a:p>
          <a:p>
            <a:pPr marL="1257300" lvl="3" indent="-357188" algn="l">
              <a:buSzPct val="120000"/>
              <a:buFont typeface="Arial" panose="020B0604020202020204" pitchFamily="34" charset="0"/>
              <a:buChar char="•"/>
            </a:pPr>
            <a:r>
              <a:rPr lang="fr-BE" sz="1800" dirty="0">
                <a:solidFill>
                  <a:schemeClr val="tx1"/>
                </a:solidFill>
              </a:rPr>
              <a:t>17 substances toxiques sans être brûlées, </a:t>
            </a:r>
          </a:p>
          <a:p>
            <a:pPr marL="900112" lvl="3" algn="l">
              <a:buSzPct val="120000"/>
            </a:pPr>
            <a:r>
              <a:rPr lang="fr-BE" sz="1800" dirty="0">
                <a:solidFill>
                  <a:schemeClr val="tx1"/>
                </a:solidFill>
              </a:rPr>
              <a:t>		&gt; 6 cancérigènes/mutagènes/reprotoxiques</a:t>
            </a:r>
          </a:p>
          <a:p>
            <a:pPr marL="1257300" lvl="3" indent="-357188" algn="l">
              <a:buSzPct val="120000"/>
              <a:buFont typeface="Arial" panose="020B0604020202020204" pitchFamily="34" charset="0"/>
              <a:buChar char="•"/>
            </a:pPr>
            <a:r>
              <a:rPr lang="fr-BE" sz="1800" dirty="0">
                <a:solidFill>
                  <a:schemeClr val="tx1"/>
                </a:solidFill>
              </a:rPr>
              <a:t>14 subst. faciliteraient l’inhalation ou potentialiseraient l’assimilation de la nicotine</a:t>
            </a:r>
          </a:p>
          <a:p>
            <a:pPr marL="1257300" lvl="3" indent="-357188" algn="l">
              <a:buSzPct val="120000"/>
              <a:buFont typeface="Arial" panose="020B0604020202020204" pitchFamily="34" charset="0"/>
              <a:buChar char="•"/>
            </a:pPr>
            <a:r>
              <a:rPr lang="fr-BE" sz="1800" dirty="0">
                <a:solidFill>
                  <a:schemeClr val="tx1"/>
                </a:solidFill>
              </a:rPr>
              <a:t>19 subst. développent un arôme pouvant augmenter l’attirance pour la cigarette</a:t>
            </a:r>
          </a:p>
          <a:p>
            <a:pPr marL="1257300" lvl="3" indent="-357188" algn="l">
              <a:buSzPct val="120000"/>
              <a:buFont typeface="Arial" panose="020B0604020202020204" pitchFamily="34" charset="0"/>
              <a:buChar char="•"/>
            </a:pPr>
            <a:r>
              <a:rPr lang="fr-BE" sz="1800" dirty="0">
                <a:solidFill>
                  <a:schemeClr val="tx1"/>
                </a:solidFill>
              </a:rPr>
              <a:t>20 subst. formeraient, après combustion, des subst. toxiques, irritantes, ou cancérigènes/mutagènes/reprotoxiques </a:t>
            </a:r>
          </a:p>
          <a:p>
            <a:pPr marL="457200" indent="-457200">
              <a:lnSpc>
                <a:spcPct val="150000"/>
              </a:lnSpc>
              <a:buSzPct val="120000"/>
              <a:buFont typeface="Wingdings" panose="05000000000000000000" pitchFamily="2" charset="2"/>
              <a:buChar char="§"/>
            </a:pPr>
            <a:endParaRPr lang="fr-BE" sz="2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8C47E653-35D1-490F-8EB8-9DC4DD29CF3C}"/>
              </a:ext>
            </a:extLst>
          </p:cNvPr>
          <p:cNvGraphicFramePr>
            <a:graphicFrameLocks noGrp="1"/>
          </p:cNvGraphicFramePr>
          <p:nvPr/>
        </p:nvGraphicFramePr>
        <p:xfrm>
          <a:off x="403410" y="470647"/>
          <a:ext cx="11483790" cy="524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6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73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90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11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591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4435">
                <a:tc>
                  <a:txBody>
                    <a:bodyPr/>
                    <a:lstStyle/>
                    <a:p>
                      <a:pPr algn="ctr"/>
                      <a:r>
                        <a:rPr lang="fr-BE" sz="18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Généralités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 err="1">
                          <a:solidFill>
                            <a:schemeClr val="bg1"/>
                          </a:solidFill>
                        </a:rPr>
                        <a:t>Pharmaco-toxicologie</a:t>
                      </a:r>
                      <a:endParaRPr lang="fr-BE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E-cigarette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Impact</a:t>
                      </a:r>
                      <a:r>
                        <a:rPr lang="fr-B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environnement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Autres tendances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5" name="Groupe 4">
            <a:extLst>
              <a:ext uri="{FF2B5EF4-FFF2-40B4-BE49-F238E27FC236}">
                <a16:creationId xmlns:a16="http://schemas.microsoft.com/office/drawing/2014/main" id="{57C2AC5D-5BC7-4B24-AFEE-7468A93980CD}"/>
              </a:ext>
            </a:extLst>
          </p:cNvPr>
          <p:cNvGrpSpPr/>
          <p:nvPr/>
        </p:nvGrpSpPr>
        <p:grpSpPr>
          <a:xfrm>
            <a:off x="1813560" y="5608193"/>
            <a:ext cx="9209184" cy="461665"/>
            <a:chOff x="6117594" y="4228796"/>
            <a:chExt cx="9209184" cy="461665"/>
          </a:xfrm>
        </p:grpSpPr>
        <p:sp>
          <p:nvSpPr>
            <p:cNvPr id="6" name="Flèche : droite 5">
              <a:extLst>
                <a:ext uri="{FF2B5EF4-FFF2-40B4-BE49-F238E27FC236}">
                  <a16:creationId xmlns:a16="http://schemas.microsoft.com/office/drawing/2014/main" id="{EB4DFE5E-C789-4194-A539-7BAD5E8AF086}"/>
                </a:ext>
              </a:extLst>
            </p:cNvPr>
            <p:cNvSpPr/>
            <p:nvPr/>
          </p:nvSpPr>
          <p:spPr>
            <a:xfrm>
              <a:off x="6117594" y="4320851"/>
              <a:ext cx="504000" cy="2160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DB42DE69-780B-48E1-941C-CD4B78DFE003}"/>
                </a:ext>
              </a:extLst>
            </p:cNvPr>
            <p:cNvSpPr txBox="1"/>
            <p:nvPr/>
          </p:nvSpPr>
          <p:spPr>
            <a:xfrm>
              <a:off x="6686778" y="4228796"/>
              <a:ext cx="8640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rgbClr val="FFC000"/>
                  </a:solidFill>
                </a:rPr>
                <a:t>Évaluation plus approfondie </a:t>
              </a:r>
              <a:r>
                <a:rPr lang="fr-FR" sz="2400" b="1" dirty="0">
                  <a:solidFill>
                    <a:srgbClr val="FFC000"/>
                  </a:solidFill>
                  <a:sym typeface="Wingdings" panose="05000000000000000000" pitchFamily="2" charset="2"/>
                </a:rPr>
                <a:t> décisions réglementaires</a:t>
              </a:r>
              <a:endParaRPr lang="fr-FR" sz="2400" b="1" dirty="0">
                <a:solidFill>
                  <a:srgbClr val="FFC000"/>
                </a:solidFill>
              </a:endParaRP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13F58F35-612E-434B-B04F-565FBA8624CF}"/>
              </a:ext>
            </a:extLst>
          </p:cNvPr>
          <p:cNvSpPr txBox="1"/>
          <p:nvPr/>
        </p:nvSpPr>
        <p:spPr>
          <a:xfrm>
            <a:off x="1464733" y="6387353"/>
            <a:ext cx="10422467" cy="36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https://ec.europa.eu/health/scientific_committees/emerging/docs/scenihr_o_051.pdf</a:t>
            </a: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277048F-DBA3-41D5-939B-3C75E18D00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402" y="1751240"/>
            <a:ext cx="6902949" cy="44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33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17361" y="1056341"/>
            <a:ext cx="10769839" cy="5592109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lnSpc>
                <a:spcPct val="150000"/>
              </a:lnSpc>
              <a:buSzPct val="120000"/>
              <a:buFont typeface="Wingdings" panose="05000000000000000000" pitchFamily="2" charset="2"/>
              <a:buChar char="§"/>
            </a:pPr>
            <a:r>
              <a:rPr lang="fr-BE" sz="3200" b="1" dirty="0">
                <a:solidFill>
                  <a:schemeClr val="accent1"/>
                </a:solidFill>
              </a:rPr>
              <a:t>Toxicité : </a:t>
            </a:r>
            <a:r>
              <a:rPr lang="fr-BE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autres constituants ou produits de combustion</a:t>
            </a:r>
          </a:p>
          <a:p>
            <a:pPr marL="895350" lvl="2" indent="-452438" algn="l">
              <a:buSzPct val="120000"/>
              <a:buFont typeface="Century Gothic" panose="020B0502020202020204" pitchFamily="34" charset="0"/>
              <a:buChar char="→"/>
            </a:pPr>
            <a:r>
              <a:rPr lang="fr-BE" sz="2200" b="1" dirty="0">
                <a:solidFill>
                  <a:schemeClr val="accent2">
                    <a:lumMod val="75000"/>
                  </a:schemeClr>
                </a:solidFill>
              </a:rPr>
              <a:t>CO </a:t>
            </a:r>
            <a:r>
              <a:rPr lang="fr-BE" sz="2200" dirty="0">
                <a:solidFill>
                  <a:schemeClr val="tx1"/>
                </a:solidFill>
              </a:rPr>
              <a:t>: gaz inodore, incolore, produit lors de combustion incomplète de composés carbonés, fixation à </a:t>
            </a:r>
            <a:r>
              <a:rPr lang="fr-BE" sz="2200" dirty="0" err="1">
                <a:solidFill>
                  <a:schemeClr val="tx1"/>
                </a:solidFill>
              </a:rPr>
              <a:t>Hb</a:t>
            </a:r>
            <a:r>
              <a:rPr lang="fr-BE" sz="2200" dirty="0">
                <a:solidFill>
                  <a:schemeClr val="tx1"/>
                </a:solidFill>
              </a:rPr>
              <a:t> &gt; O</a:t>
            </a:r>
            <a:r>
              <a:rPr lang="fr-BE" sz="2200" baseline="-25000" dirty="0">
                <a:solidFill>
                  <a:schemeClr val="tx1"/>
                </a:solidFill>
              </a:rPr>
              <a:t>2</a:t>
            </a:r>
            <a:r>
              <a:rPr lang="fr-BE" sz="2200" dirty="0">
                <a:solidFill>
                  <a:schemeClr val="tx1"/>
                </a:solidFill>
              </a:rPr>
              <a:t> </a:t>
            </a:r>
            <a:r>
              <a:rPr lang="fr-BE" sz="2200" dirty="0">
                <a:solidFill>
                  <a:schemeClr val="tx1"/>
                </a:solidFill>
                <a:sym typeface="Symbol" panose="05050102010706020507" pitchFamily="18" charset="2"/>
              </a:rPr>
              <a:t>  oxygénation optimale des tissus</a:t>
            </a:r>
          </a:p>
          <a:p>
            <a:pPr marL="895350" lvl="2" indent="-452438" algn="l">
              <a:lnSpc>
                <a:spcPct val="110000"/>
              </a:lnSpc>
              <a:buSzPct val="120000"/>
              <a:buFont typeface="Century Gothic" panose="020B0502020202020204" pitchFamily="34" charset="0"/>
              <a:buChar char="→"/>
            </a:pPr>
            <a:r>
              <a:rPr lang="fr-BE" sz="2200" b="1" dirty="0">
                <a:solidFill>
                  <a:schemeClr val="accent2">
                    <a:lumMod val="75000"/>
                  </a:schemeClr>
                </a:solidFill>
              </a:rPr>
              <a:t>Goudrons </a:t>
            </a:r>
            <a:r>
              <a:rPr lang="fr-BE" sz="2200" dirty="0">
                <a:solidFill>
                  <a:schemeClr val="tx1"/>
                </a:solidFill>
              </a:rPr>
              <a:t>: issus de la combustion incomplète des matières organiques 		</a:t>
            </a:r>
            <a:r>
              <a:rPr lang="fr-BE" sz="1900" dirty="0">
                <a:solidFill>
                  <a:schemeClr val="tx1"/>
                </a:solidFill>
                <a:sym typeface="Symbol" panose="05050102010706020507" pitchFamily="18" charset="2"/>
              </a:rPr>
              <a:t> résidus noirs, collants composés d’Hydrocarbures aromatiques polycycliques</a:t>
            </a:r>
          </a:p>
          <a:p>
            <a:pPr marL="1352550" lvl="3" indent="-452438" algn="l">
              <a:lnSpc>
                <a:spcPct val="110000"/>
              </a:lnSpc>
              <a:buSzPct val="120000"/>
              <a:buFont typeface="Arial" panose="020B0604020202020204" pitchFamily="34" charset="0"/>
              <a:buChar char="•"/>
            </a:pPr>
            <a:r>
              <a:rPr lang="fr-BE" sz="1900" dirty="0">
                <a:solidFill>
                  <a:schemeClr val="tx1"/>
                </a:solidFill>
                <a:sym typeface="Symbol" panose="05050102010706020507" pitchFamily="18" charset="2"/>
              </a:rPr>
              <a:t>&gt; 500 dans la fumée de tabac</a:t>
            </a:r>
          </a:p>
          <a:p>
            <a:pPr marL="1352550" lvl="3" indent="-452438" algn="l">
              <a:lnSpc>
                <a:spcPct val="110000"/>
              </a:lnSpc>
              <a:buSzPct val="120000"/>
              <a:buFont typeface="Arial" panose="020B0604020202020204" pitchFamily="34" charset="0"/>
              <a:buChar char="•"/>
            </a:pPr>
            <a:r>
              <a:rPr lang="fr-BE" sz="1900" dirty="0">
                <a:solidFill>
                  <a:schemeClr val="tx1"/>
                </a:solidFill>
                <a:sym typeface="Symbol" panose="05050102010706020507" pitchFamily="18" charset="2"/>
              </a:rPr>
              <a:t>12 cancérogènes</a:t>
            </a:r>
          </a:p>
          <a:p>
            <a:pPr marL="895350" lvl="2" indent="-452438" algn="l">
              <a:buSzPct val="120000"/>
              <a:buFont typeface="Century Gothic" panose="020B0502020202020204" pitchFamily="34" charset="0"/>
              <a:buChar char="→"/>
            </a:pPr>
            <a:endParaRPr lang="fr-BE" sz="2000" dirty="0">
              <a:solidFill>
                <a:schemeClr val="tx1"/>
              </a:solidFill>
            </a:endParaRPr>
          </a:p>
          <a:p>
            <a:pPr marL="895350" lvl="2" indent="-452438" algn="l">
              <a:buSzPct val="120000"/>
              <a:buFont typeface="Century Gothic" panose="020B0502020202020204" pitchFamily="34" charset="0"/>
              <a:buChar char="→"/>
            </a:pPr>
            <a:endParaRPr lang="fr-BE" sz="20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895350" lvl="2" indent="-452438" algn="l">
              <a:buSzPct val="120000"/>
              <a:buFont typeface="Century Gothic" panose="020B0502020202020204" pitchFamily="34" charset="0"/>
              <a:buChar char="→"/>
            </a:pPr>
            <a:endParaRPr lang="fr-BE" sz="20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895350" lvl="2" indent="-452438" algn="l">
              <a:buSzPct val="120000"/>
              <a:buFont typeface="Century Gothic" panose="020B0502020202020204" pitchFamily="34" charset="0"/>
              <a:buChar char="→"/>
            </a:pPr>
            <a:r>
              <a:rPr lang="fr-BE" sz="2200" b="1" dirty="0">
                <a:solidFill>
                  <a:schemeClr val="accent2">
                    <a:lumMod val="75000"/>
                  </a:schemeClr>
                </a:solidFill>
              </a:rPr>
              <a:t>Composés organiques volatiles</a:t>
            </a:r>
            <a:r>
              <a:rPr lang="fr-BE" sz="2200" dirty="0">
                <a:solidFill>
                  <a:schemeClr val="tx1"/>
                </a:solidFill>
              </a:rPr>
              <a:t> (benzène, 1,3-butadiène, toluène) </a:t>
            </a:r>
          </a:p>
          <a:p>
            <a:pPr marL="442912" lvl="2" algn="l">
              <a:buSzPct val="120000"/>
            </a:pPr>
            <a:r>
              <a:rPr lang="fr-BE" sz="2200" dirty="0">
                <a:solidFill>
                  <a:schemeClr val="tx1"/>
                </a:solidFill>
                <a:sym typeface="Symbol" panose="05050102010706020507" pitchFamily="18" charset="2"/>
              </a:rPr>
              <a:t>		 toux, maux de gorge</a:t>
            </a:r>
            <a:endParaRPr lang="fr-BE" sz="2200" dirty="0">
              <a:solidFill>
                <a:schemeClr val="tx1"/>
              </a:solidFill>
            </a:endParaRPr>
          </a:p>
          <a:p>
            <a:pPr marL="895350" lvl="2" indent="-452438" algn="l">
              <a:buSzPct val="120000"/>
              <a:buFont typeface="Century Gothic" panose="020B0502020202020204" pitchFamily="34" charset="0"/>
              <a:buChar char="→"/>
            </a:pPr>
            <a:r>
              <a:rPr lang="fr-BE" sz="2200" b="1" dirty="0">
                <a:solidFill>
                  <a:schemeClr val="accent2">
                    <a:lumMod val="75000"/>
                  </a:schemeClr>
                </a:solidFill>
              </a:rPr>
              <a:t>Cyanures (HCN) </a:t>
            </a:r>
            <a:r>
              <a:rPr lang="fr-BE" sz="2200" dirty="0">
                <a:solidFill>
                  <a:schemeClr val="tx1"/>
                </a:solidFill>
              </a:rPr>
              <a:t>: présents dans la phase vapeur de la fumée </a:t>
            </a:r>
          </a:p>
          <a:p>
            <a:pPr marL="442912" lvl="2" algn="l">
              <a:buSzPct val="120000"/>
            </a:pPr>
            <a:r>
              <a:rPr lang="fr-BE" sz="2200" dirty="0">
                <a:solidFill>
                  <a:schemeClr val="tx1"/>
                </a:solidFill>
                <a:sym typeface="Symbol" panose="05050102010706020507" pitchFamily="18" charset="2"/>
              </a:rPr>
              <a:t>		 fatigues, maux de tête, nausées, …</a:t>
            </a:r>
            <a:endParaRPr lang="fr-BE" sz="3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8C47E653-35D1-490F-8EB8-9DC4DD29CF3C}"/>
              </a:ext>
            </a:extLst>
          </p:cNvPr>
          <p:cNvGraphicFramePr>
            <a:graphicFrameLocks noGrp="1"/>
          </p:cNvGraphicFramePr>
          <p:nvPr/>
        </p:nvGraphicFramePr>
        <p:xfrm>
          <a:off x="403410" y="470647"/>
          <a:ext cx="11483790" cy="524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6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73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90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11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591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4435">
                <a:tc>
                  <a:txBody>
                    <a:bodyPr/>
                    <a:lstStyle/>
                    <a:p>
                      <a:pPr algn="ctr"/>
                      <a:r>
                        <a:rPr lang="fr-BE" sz="18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Généralités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 err="1">
                          <a:solidFill>
                            <a:schemeClr val="bg1"/>
                          </a:solidFill>
                        </a:rPr>
                        <a:t>Pharmaco-toxicologie</a:t>
                      </a:r>
                      <a:endParaRPr lang="fr-BE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E-cigarette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Impact</a:t>
                      </a:r>
                      <a:r>
                        <a:rPr lang="fr-B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environnement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Autres tendances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A489716A-609A-4204-A28E-858042F792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07400" y="3076575"/>
            <a:ext cx="3479800" cy="173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250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icotiana tabacum illustration from Medical | Free Photo Illustration -  rawpixel">
            <a:extLst>
              <a:ext uri="{FF2B5EF4-FFF2-40B4-BE49-F238E27FC236}">
                <a16:creationId xmlns:a16="http://schemas.microsoft.com/office/drawing/2014/main" id="{9108F0C9-09B0-4189-8035-8A0009774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649" y="1647072"/>
            <a:ext cx="3703551" cy="505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674813" y="1129553"/>
            <a:ext cx="8915399" cy="1048871"/>
          </a:xfrm>
        </p:spPr>
        <p:txBody>
          <a:bodyPr/>
          <a:lstStyle/>
          <a:p>
            <a:r>
              <a:rPr lang="fr-BE" dirty="0"/>
              <a:t>Plan de l’exposé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88721" y="2603119"/>
            <a:ext cx="6494928" cy="3657599"/>
          </a:xfrm>
        </p:spPr>
        <p:txBody>
          <a:bodyPr>
            <a:normAutofit/>
          </a:bodyPr>
          <a:lstStyle/>
          <a:p>
            <a:pPr marL="457200" indent="-457200">
              <a:buSzPct val="120000"/>
              <a:buFont typeface="Wingdings" panose="05000000000000000000" pitchFamily="2" charset="2"/>
              <a:buChar char="§"/>
            </a:pPr>
            <a:r>
              <a:rPr lang="fr-BE" sz="3200" b="1" dirty="0">
                <a:solidFill>
                  <a:schemeClr val="accent1"/>
                </a:solidFill>
              </a:rPr>
              <a:t>Généralités</a:t>
            </a:r>
          </a:p>
          <a:p>
            <a:pPr marL="457200" indent="-457200">
              <a:buSzPct val="120000"/>
              <a:buFont typeface="Wingdings" panose="05000000000000000000" pitchFamily="2" charset="2"/>
              <a:buChar char="§"/>
            </a:pPr>
            <a:r>
              <a:rPr lang="fr-BE" sz="3200" b="1" dirty="0"/>
              <a:t>Pharmacologie et toxicité</a:t>
            </a:r>
          </a:p>
          <a:p>
            <a:pPr marL="457200" indent="-457200">
              <a:buSzPct val="120000"/>
              <a:buFont typeface="Wingdings" panose="05000000000000000000" pitchFamily="2" charset="2"/>
              <a:buChar char="§"/>
            </a:pPr>
            <a:r>
              <a:rPr lang="fr-BE" sz="3200" b="1" dirty="0"/>
              <a:t>E-cigarette et puff</a:t>
            </a:r>
          </a:p>
          <a:p>
            <a:pPr marL="457200" indent="-457200">
              <a:buSzPct val="120000"/>
              <a:buFont typeface="Wingdings" panose="05000000000000000000" pitchFamily="2" charset="2"/>
              <a:buChar char="§"/>
            </a:pPr>
            <a:r>
              <a:rPr lang="fr-BE" sz="3200" b="1" dirty="0"/>
              <a:t>Impact sur l’environnement</a:t>
            </a:r>
          </a:p>
          <a:p>
            <a:pPr marL="457200" indent="-457200">
              <a:buSzPct val="120000"/>
              <a:buFont typeface="Wingdings" panose="05000000000000000000" pitchFamily="2" charset="2"/>
              <a:buChar char="§"/>
            </a:pPr>
            <a:r>
              <a:rPr lang="fr-BE" sz="3200" b="1" dirty="0"/>
              <a:t>Autres tendances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C7B24813-BEC3-4351-8F95-0F2C69A4CB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8683174"/>
              </p:ext>
            </p:extLst>
          </p:nvPr>
        </p:nvGraphicFramePr>
        <p:xfrm>
          <a:off x="403410" y="470647"/>
          <a:ext cx="11483790" cy="524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6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73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53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548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198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4435"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bg1"/>
                          </a:solidFill>
                        </a:rPr>
                        <a:t>Généralités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Pharmaco-toxicologie</a:t>
                      </a:r>
                      <a:endParaRPr lang="fr-BE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E-cigarette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Impact</a:t>
                      </a:r>
                      <a:r>
                        <a:rPr lang="fr-B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environnement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Autres tendances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52640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D40CC2C-2351-4833-AD67-8E267A3D6B8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69758" y="2734320"/>
            <a:ext cx="4317442" cy="2880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674813" y="1129553"/>
            <a:ext cx="8915399" cy="1048871"/>
          </a:xfrm>
        </p:spPr>
        <p:txBody>
          <a:bodyPr/>
          <a:lstStyle/>
          <a:p>
            <a:r>
              <a:rPr lang="fr-BE" dirty="0"/>
              <a:t>Plan de l’exposé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83691" y="2563033"/>
            <a:ext cx="6494928" cy="3657599"/>
          </a:xfrm>
        </p:spPr>
        <p:txBody>
          <a:bodyPr>
            <a:normAutofit/>
          </a:bodyPr>
          <a:lstStyle/>
          <a:p>
            <a:pPr marL="457200" indent="-457200">
              <a:buSzPct val="120000"/>
              <a:buFont typeface="Wingdings" panose="05000000000000000000" pitchFamily="2" charset="2"/>
              <a:buChar char="§"/>
            </a:pPr>
            <a:r>
              <a:rPr lang="fr-BE" sz="3200" b="1" dirty="0"/>
              <a:t>Généralités</a:t>
            </a:r>
          </a:p>
          <a:p>
            <a:pPr marL="457200" indent="-457200">
              <a:buSzPct val="120000"/>
              <a:buFont typeface="Wingdings" panose="05000000000000000000" pitchFamily="2" charset="2"/>
              <a:buChar char="§"/>
            </a:pPr>
            <a:r>
              <a:rPr lang="fr-BE" sz="3200" b="1" dirty="0"/>
              <a:t>Pharmacologie et toxicité</a:t>
            </a:r>
          </a:p>
          <a:p>
            <a:pPr marL="457200" indent="-457200">
              <a:buSzPct val="120000"/>
              <a:buFont typeface="Wingdings" panose="05000000000000000000" pitchFamily="2" charset="2"/>
              <a:buChar char="§"/>
            </a:pPr>
            <a:r>
              <a:rPr lang="fr-BE" sz="3200" b="1" dirty="0">
                <a:solidFill>
                  <a:schemeClr val="accent1"/>
                </a:solidFill>
              </a:rPr>
              <a:t>E-cigarette et puff</a:t>
            </a:r>
          </a:p>
          <a:p>
            <a:pPr marL="457200" indent="-457200">
              <a:buSzPct val="120000"/>
              <a:buFont typeface="Wingdings" panose="05000000000000000000" pitchFamily="2" charset="2"/>
              <a:buChar char="§"/>
            </a:pPr>
            <a:r>
              <a:rPr lang="fr-BE" sz="3200" b="1" dirty="0"/>
              <a:t>Impact sur l’environnement</a:t>
            </a:r>
          </a:p>
          <a:p>
            <a:pPr marL="457200" indent="-457200">
              <a:buSzPct val="120000"/>
              <a:buFont typeface="Wingdings" panose="05000000000000000000" pitchFamily="2" charset="2"/>
              <a:buChar char="§"/>
            </a:pPr>
            <a:r>
              <a:rPr lang="fr-BE" sz="3200" b="1" dirty="0"/>
              <a:t>Autres tendances</a:t>
            </a: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7458311"/>
              </p:ext>
            </p:extLst>
          </p:nvPr>
        </p:nvGraphicFramePr>
        <p:xfrm>
          <a:off x="403410" y="470647"/>
          <a:ext cx="11483790" cy="524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6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73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78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763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058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4435">
                <a:tc>
                  <a:txBody>
                    <a:bodyPr/>
                    <a:lstStyle/>
                    <a:p>
                      <a:pPr algn="ctr"/>
                      <a:r>
                        <a:rPr lang="fr-BE" sz="18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Généralités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800" b="1" kern="12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Pharmaco-toxicologie</a:t>
                      </a:r>
                      <a:endParaRPr lang="fr-BE" sz="18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E-cigarette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Impact</a:t>
                      </a:r>
                      <a:r>
                        <a:rPr lang="fr-B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environnement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Autres tendances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17175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17361" y="1056341"/>
            <a:ext cx="10769839" cy="5592109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SzPct val="120000"/>
              <a:buFont typeface="Wingdings" panose="05000000000000000000" pitchFamily="2" charset="2"/>
              <a:buChar char="§"/>
            </a:pPr>
            <a:r>
              <a:rPr lang="fr-BE" sz="3200" b="1" dirty="0">
                <a:solidFill>
                  <a:schemeClr val="accent1"/>
                </a:solidFill>
              </a:rPr>
              <a:t>Cigarette électronique : </a:t>
            </a:r>
            <a:r>
              <a:rPr lang="fr-BE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Historique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AF76B8A-DD5D-4968-AA32-828BA4AAB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5305" y="1895330"/>
            <a:ext cx="7680000" cy="4320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8312949-FE1B-4BB4-A228-1A9143290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3418" y="1895330"/>
            <a:ext cx="6240000" cy="4680000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A4923593-73B7-4749-B472-571C12010E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3153336"/>
              </p:ext>
            </p:extLst>
          </p:nvPr>
        </p:nvGraphicFramePr>
        <p:xfrm>
          <a:off x="403410" y="470647"/>
          <a:ext cx="11483790" cy="524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6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73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78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763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058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4435">
                <a:tc>
                  <a:txBody>
                    <a:bodyPr/>
                    <a:lstStyle/>
                    <a:p>
                      <a:pPr algn="ctr"/>
                      <a:r>
                        <a:rPr lang="fr-BE" sz="18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Généralités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800" b="1" kern="12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Pharmaco-toxicologie</a:t>
                      </a:r>
                      <a:endParaRPr lang="fr-BE" sz="18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E-cigarette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Impact</a:t>
                      </a:r>
                      <a:r>
                        <a:rPr lang="fr-B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environnement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Autres tendances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1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17361" y="1056341"/>
            <a:ext cx="10769839" cy="5592109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SzPct val="120000"/>
              <a:buFont typeface="Wingdings" panose="05000000000000000000" pitchFamily="2" charset="2"/>
              <a:buChar char="§"/>
            </a:pPr>
            <a:r>
              <a:rPr lang="fr-BE" sz="3200" b="1" dirty="0">
                <a:solidFill>
                  <a:schemeClr val="accent1"/>
                </a:solidFill>
              </a:rPr>
              <a:t>E-cigarette : </a:t>
            </a:r>
            <a:r>
              <a:rPr lang="fr-BE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but et fonctionnement</a:t>
            </a:r>
          </a:p>
          <a:p>
            <a:pPr marL="914400" lvl="1" indent="-457200" algn="just">
              <a:lnSpc>
                <a:spcPct val="150000"/>
              </a:lnSpc>
              <a:buSzPct val="120000"/>
              <a:buFont typeface="Century Gothic" panose="020B0502020202020204" pitchFamily="34" charset="0"/>
              <a:buChar char="→"/>
            </a:pPr>
            <a:r>
              <a:rPr lang="fr-BE" sz="2000" dirty="0">
                <a:solidFill>
                  <a:schemeClr val="tx1"/>
                </a:solidFill>
              </a:rPr>
              <a:t>Absence de combustion</a:t>
            </a:r>
          </a:p>
          <a:p>
            <a:pPr marL="914400" lvl="1" indent="-457200" algn="just">
              <a:lnSpc>
                <a:spcPct val="150000"/>
              </a:lnSpc>
              <a:buSzPct val="120000"/>
              <a:buFont typeface="Century Gothic" panose="020B0502020202020204" pitchFamily="34" charset="0"/>
              <a:buChar char="→"/>
            </a:pPr>
            <a:r>
              <a:rPr lang="fr-BE" sz="2000" dirty="0">
                <a:solidFill>
                  <a:schemeClr val="tx1"/>
                </a:solidFill>
              </a:rPr>
              <a:t>Absence de goudron et de CO</a:t>
            </a:r>
          </a:p>
          <a:p>
            <a:pPr marL="914400" lvl="1" indent="-457200" algn="just">
              <a:lnSpc>
                <a:spcPct val="150000"/>
              </a:lnSpc>
              <a:buSzPct val="120000"/>
              <a:buFont typeface="Century Gothic" panose="020B0502020202020204" pitchFamily="34" charset="0"/>
              <a:buChar char="→"/>
            </a:pPr>
            <a:endParaRPr lang="fr-BE" sz="2000" dirty="0">
              <a:solidFill>
                <a:schemeClr val="tx1"/>
              </a:solidFill>
            </a:endParaRPr>
          </a:p>
          <a:p>
            <a:pPr lvl="1" algn="just">
              <a:lnSpc>
                <a:spcPct val="150000"/>
              </a:lnSpc>
              <a:buSzPct val="120000"/>
            </a:pPr>
            <a:r>
              <a:rPr lang="fr-BE" sz="2000" dirty="0">
                <a:solidFill>
                  <a:schemeClr val="tx1"/>
                </a:solidFill>
              </a:rPr>
              <a:t> 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A4923593-73B7-4749-B472-571C12010E97}"/>
              </a:ext>
            </a:extLst>
          </p:cNvPr>
          <p:cNvGraphicFramePr>
            <a:graphicFrameLocks noGrp="1"/>
          </p:cNvGraphicFramePr>
          <p:nvPr/>
        </p:nvGraphicFramePr>
        <p:xfrm>
          <a:off x="403410" y="470647"/>
          <a:ext cx="11483790" cy="524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6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73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78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763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058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4435">
                <a:tc>
                  <a:txBody>
                    <a:bodyPr/>
                    <a:lstStyle/>
                    <a:p>
                      <a:pPr algn="ctr"/>
                      <a:r>
                        <a:rPr lang="fr-BE" sz="18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Généralités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800" b="1" kern="12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Pharmaco-toxicologie</a:t>
                      </a:r>
                      <a:endParaRPr lang="fr-BE" sz="18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E-cigarette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Impact</a:t>
                      </a:r>
                      <a:r>
                        <a:rPr lang="fr-B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environnement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Autres tendances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456867D0-EAEE-43EB-8226-F57964173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0301" y="3782761"/>
            <a:ext cx="1831984" cy="2520000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27054129-BBC1-47AA-AD68-9A0324C3EECE}"/>
              </a:ext>
            </a:extLst>
          </p:cNvPr>
          <p:cNvGrpSpPr/>
          <p:nvPr/>
        </p:nvGrpSpPr>
        <p:grpSpPr>
          <a:xfrm>
            <a:off x="2252098" y="3306752"/>
            <a:ext cx="5287037" cy="461665"/>
            <a:chOff x="6117594" y="4172811"/>
            <a:chExt cx="9209184" cy="461665"/>
          </a:xfrm>
        </p:grpSpPr>
        <p:sp>
          <p:nvSpPr>
            <p:cNvPr id="10" name="Flèche : droite 9">
              <a:extLst>
                <a:ext uri="{FF2B5EF4-FFF2-40B4-BE49-F238E27FC236}">
                  <a16:creationId xmlns:a16="http://schemas.microsoft.com/office/drawing/2014/main" id="{9B78474B-F272-4535-BE2D-EC6439F63908}"/>
                </a:ext>
              </a:extLst>
            </p:cNvPr>
            <p:cNvSpPr/>
            <p:nvPr/>
          </p:nvSpPr>
          <p:spPr>
            <a:xfrm>
              <a:off x="6117594" y="4320851"/>
              <a:ext cx="504000" cy="2160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2E2A1EA7-9265-45F1-A973-CDF6FF7A370A}"/>
                </a:ext>
              </a:extLst>
            </p:cNvPr>
            <p:cNvSpPr txBox="1"/>
            <p:nvPr/>
          </p:nvSpPr>
          <p:spPr>
            <a:xfrm>
              <a:off x="6686778" y="4172811"/>
              <a:ext cx="8640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rgbClr val="FFC000"/>
                  </a:solidFill>
                </a:rPr>
                <a:t>Alternative au tabagisme 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758F9B12-8572-4E78-A55D-E48640929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0173" y="2702761"/>
            <a:ext cx="4627027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79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17361" y="1056341"/>
            <a:ext cx="10769839" cy="5592109"/>
          </a:xfrm>
        </p:spPr>
        <p:txBody>
          <a:bodyPr>
            <a:normAutofit lnSpcReduction="10000"/>
          </a:bodyPr>
          <a:lstStyle/>
          <a:p>
            <a:pPr marL="457200" indent="-457200">
              <a:lnSpc>
                <a:spcPct val="150000"/>
              </a:lnSpc>
              <a:buSzPct val="120000"/>
              <a:buFont typeface="Wingdings" panose="05000000000000000000" pitchFamily="2" charset="2"/>
              <a:buChar char="§"/>
            </a:pPr>
            <a:r>
              <a:rPr lang="fr-BE" sz="3200" b="1" dirty="0">
                <a:solidFill>
                  <a:schemeClr val="accent1"/>
                </a:solidFill>
              </a:rPr>
              <a:t>Puff : </a:t>
            </a:r>
            <a:r>
              <a:rPr lang="fr-BE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cigarette électronique jetable</a:t>
            </a:r>
          </a:p>
          <a:p>
            <a:pPr marL="914400" lvl="1" indent="-457200" algn="just">
              <a:lnSpc>
                <a:spcPct val="150000"/>
              </a:lnSpc>
              <a:buSzPct val="120000"/>
              <a:buFont typeface="Century Gothic" panose="020B0502020202020204" pitchFamily="34" charset="0"/>
              <a:buChar char="→"/>
            </a:pPr>
            <a:r>
              <a:rPr lang="fr-BE" sz="2000" dirty="0">
                <a:solidFill>
                  <a:schemeClr val="tx1"/>
                </a:solidFill>
              </a:rPr>
              <a:t>Packaging très coloré, goûts fruités et sucrés</a:t>
            </a:r>
          </a:p>
          <a:p>
            <a:pPr marL="914400" lvl="1" indent="-457200" algn="just">
              <a:lnSpc>
                <a:spcPct val="150000"/>
              </a:lnSpc>
              <a:buSzPct val="120000"/>
              <a:buFont typeface="Century Gothic" panose="020B0502020202020204" pitchFamily="34" charset="0"/>
              <a:buChar char="→"/>
            </a:pPr>
            <a:r>
              <a:rPr lang="fr-BE" sz="2000" dirty="0">
                <a:solidFill>
                  <a:schemeClr val="tx1"/>
                </a:solidFill>
              </a:rPr>
              <a:t>Entre 8 et 12 €, pour environ 600 bouffées (± 2 paquets)</a:t>
            </a:r>
          </a:p>
          <a:p>
            <a:pPr marL="914400" lvl="1" indent="-457200" algn="just">
              <a:lnSpc>
                <a:spcPct val="150000"/>
              </a:lnSpc>
              <a:buSzPct val="120000"/>
              <a:buFont typeface="Century Gothic" panose="020B0502020202020204" pitchFamily="34" charset="0"/>
              <a:buChar char="→"/>
            </a:pPr>
            <a:r>
              <a:rPr lang="fr-BE" sz="2000" dirty="0">
                <a:solidFill>
                  <a:schemeClr val="tx1"/>
                </a:solidFill>
              </a:rPr>
              <a:t>Engouement chez les jeunes ados, via réseaux sociaux</a:t>
            </a:r>
          </a:p>
          <a:p>
            <a:pPr marL="914400" lvl="1" indent="-457200" algn="just">
              <a:lnSpc>
                <a:spcPct val="150000"/>
              </a:lnSpc>
              <a:buSzPct val="120000"/>
              <a:buFont typeface="Century Gothic" panose="020B0502020202020204" pitchFamily="34" charset="0"/>
              <a:buChar char="→"/>
            </a:pPr>
            <a:r>
              <a:rPr lang="fr-BE" sz="2000" dirty="0">
                <a:solidFill>
                  <a:schemeClr val="tx1"/>
                </a:solidFill>
              </a:rPr>
              <a:t>Aspect récréatif, phénomène de groupe </a:t>
            </a:r>
          </a:p>
          <a:p>
            <a:pPr lvl="1" algn="just">
              <a:lnSpc>
                <a:spcPct val="150000"/>
              </a:lnSpc>
              <a:buSzPct val="120000"/>
            </a:pPr>
            <a:r>
              <a:rPr lang="fr-BE" sz="2000" dirty="0">
                <a:solidFill>
                  <a:schemeClr val="tx1"/>
                </a:solidFill>
                <a:sym typeface="Wingdings" panose="05000000000000000000" pitchFamily="2" charset="2"/>
              </a:rPr>
              <a:t>	</a:t>
            </a:r>
            <a:r>
              <a:rPr lang="fr-BE" sz="2000" dirty="0">
                <a:solidFill>
                  <a:schemeClr val="tx1"/>
                </a:solidFill>
                <a:sym typeface="Symbol" panose="05050102010706020507" pitchFamily="18" charset="2"/>
              </a:rPr>
              <a:t></a:t>
            </a:r>
            <a:r>
              <a:rPr lang="fr-BE" sz="2000" dirty="0">
                <a:solidFill>
                  <a:schemeClr val="tx1"/>
                </a:solidFill>
                <a:sym typeface="Wingdings" panose="05000000000000000000" pitchFamily="2" charset="2"/>
              </a:rPr>
              <a:t> début de consommation </a:t>
            </a:r>
            <a:r>
              <a:rPr lang="fr-BE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  <a:endParaRPr lang="fr-BE" sz="2800" b="1" dirty="0">
              <a:solidFill>
                <a:srgbClr val="FF0000"/>
              </a:solidFill>
            </a:endParaRPr>
          </a:p>
          <a:p>
            <a:pPr marL="914400" lvl="1" indent="-457200" algn="just">
              <a:lnSpc>
                <a:spcPct val="150000"/>
              </a:lnSpc>
              <a:buSzPct val="120000"/>
              <a:buFont typeface="Century Gothic" panose="020B0502020202020204" pitchFamily="34" charset="0"/>
              <a:buChar char="→"/>
            </a:pPr>
            <a:r>
              <a:rPr lang="fr-BE" sz="2000" dirty="0">
                <a:solidFill>
                  <a:schemeClr val="tx1"/>
                </a:solidFill>
              </a:rPr>
              <a:t>Taux de nicotine variable :  </a:t>
            </a:r>
            <a:r>
              <a:rPr lang="fr-BE" sz="2000" b="1" dirty="0">
                <a:solidFill>
                  <a:schemeClr val="tx1"/>
                </a:solidFill>
              </a:rPr>
              <a:t>0 – 0,9 et 1,7 % </a:t>
            </a:r>
          </a:p>
          <a:p>
            <a:pPr marL="914400" lvl="1" indent="-457200" algn="just">
              <a:lnSpc>
                <a:spcPct val="150000"/>
              </a:lnSpc>
              <a:buSzPct val="120000"/>
              <a:buFont typeface="Century Gothic" panose="020B0502020202020204" pitchFamily="34" charset="0"/>
              <a:buChar char="→"/>
            </a:pPr>
            <a:endParaRPr lang="fr-BE" sz="2000" dirty="0">
              <a:solidFill>
                <a:schemeClr val="tx1"/>
              </a:solidFill>
            </a:endParaRPr>
          </a:p>
          <a:p>
            <a:pPr lvl="1" algn="just">
              <a:lnSpc>
                <a:spcPct val="150000"/>
              </a:lnSpc>
              <a:buSzPct val="120000"/>
            </a:pPr>
            <a:r>
              <a:rPr lang="fr-BE" sz="2000" dirty="0">
                <a:solidFill>
                  <a:schemeClr val="tx1"/>
                </a:solidFill>
              </a:rPr>
              <a:t> 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A4923593-73B7-4749-B472-571C12010E97}"/>
              </a:ext>
            </a:extLst>
          </p:cNvPr>
          <p:cNvGraphicFramePr>
            <a:graphicFrameLocks noGrp="1"/>
          </p:cNvGraphicFramePr>
          <p:nvPr/>
        </p:nvGraphicFramePr>
        <p:xfrm>
          <a:off x="403410" y="470647"/>
          <a:ext cx="11483790" cy="524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6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73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78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763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058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4435">
                <a:tc>
                  <a:txBody>
                    <a:bodyPr/>
                    <a:lstStyle/>
                    <a:p>
                      <a:pPr algn="ctr"/>
                      <a:r>
                        <a:rPr lang="fr-BE" sz="18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Généralités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800" b="1" kern="12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Pharmaco-toxicologie</a:t>
                      </a:r>
                      <a:endParaRPr lang="fr-BE" sz="18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E-cigarette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Impact</a:t>
                      </a:r>
                      <a:r>
                        <a:rPr lang="fr-B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environnement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Autres tendances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9" name="Groupe 8">
            <a:extLst>
              <a:ext uri="{FF2B5EF4-FFF2-40B4-BE49-F238E27FC236}">
                <a16:creationId xmlns:a16="http://schemas.microsoft.com/office/drawing/2014/main" id="{27054129-BBC1-47AA-AD68-9A0324C3EECE}"/>
              </a:ext>
            </a:extLst>
          </p:cNvPr>
          <p:cNvGrpSpPr/>
          <p:nvPr/>
        </p:nvGrpSpPr>
        <p:grpSpPr>
          <a:xfrm>
            <a:off x="1832219" y="5925688"/>
            <a:ext cx="9728409" cy="461665"/>
            <a:chOff x="6117594" y="4172811"/>
            <a:chExt cx="9209184" cy="830997"/>
          </a:xfrm>
        </p:grpSpPr>
        <p:sp>
          <p:nvSpPr>
            <p:cNvPr id="10" name="Flèche : droite 9">
              <a:extLst>
                <a:ext uri="{FF2B5EF4-FFF2-40B4-BE49-F238E27FC236}">
                  <a16:creationId xmlns:a16="http://schemas.microsoft.com/office/drawing/2014/main" id="{9B78474B-F272-4535-BE2D-EC6439F63908}"/>
                </a:ext>
              </a:extLst>
            </p:cNvPr>
            <p:cNvSpPr/>
            <p:nvPr/>
          </p:nvSpPr>
          <p:spPr>
            <a:xfrm>
              <a:off x="6117594" y="4320848"/>
              <a:ext cx="504000" cy="47203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2E2A1EA7-9265-45F1-A973-CDF6FF7A370A}"/>
                </a:ext>
              </a:extLst>
            </p:cNvPr>
            <p:cNvSpPr txBox="1"/>
            <p:nvPr/>
          </p:nvSpPr>
          <p:spPr>
            <a:xfrm>
              <a:off x="6686778" y="4172811"/>
              <a:ext cx="8640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rgbClr val="FFC000"/>
                  </a:solidFill>
                </a:rPr>
                <a:t>Risque important d’instauration d’une dépendance </a:t>
              </a: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8AF3B243-AB74-4B6F-B509-64CC0581C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0643" y="1276409"/>
            <a:ext cx="2520000" cy="2520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F21B349-BAB8-4836-8949-8F9EEE9160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6299" y="3915059"/>
            <a:ext cx="2964344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15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17361" y="1056341"/>
            <a:ext cx="10769839" cy="5592109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SzPct val="120000"/>
              <a:buFont typeface="Wingdings" panose="05000000000000000000" pitchFamily="2" charset="2"/>
              <a:buChar char="§"/>
            </a:pPr>
            <a:r>
              <a:rPr lang="fr-BE" sz="3200" b="1" dirty="0">
                <a:solidFill>
                  <a:schemeClr val="accent1"/>
                </a:solidFill>
              </a:rPr>
              <a:t>E-cigarette : </a:t>
            </a:r>
            <a:r>
              <a:rPr lang="fr-BE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composants</a:t>
            </a:r>
          </a:p>
          <a:p>
            <a:pPr marL="914400" lvl="1" indent="-457200" algn="just">
              <a:lnSpc>
                <a:spcPct val="150000"/>
              </a:lnSpc>
              <a:buSzPct val="120000"/>
              <a:buFont typeface="Century Gothic" panose="020B0502020202020204" pitchFamily="34" charset="0"/>
              <a:buChar char="→"/>
            </a:pPr>
            <a:endParaRPr lang="fr-BE" sz="2000" dirty="0">
              <a:solidFill>
                <a:schemeClr val="tx1"/>
              </a:solidFill>
            </a:endParaRPr>
          </a:p>
          <a:p>
            <a:pPr lvl="1" algn="just">
              <a:lnSpc>
                <a:spcPct val="150000"/>
              </a:lnSpc>
              <a:buSzPct val="120000"/>
            </a:pPr>
            <a:r>
              <a:rPr lang="fr-BE" sz="2000" dirty="0">
                <a:solidFill>
                  <a:schemeClr val="tx1"/>
                </a:solidFill>
              </a:rPr>
              <a:t> 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A4923593-73B7-4749-B472-571C12010E97}"/>
              </a:ext>
            </a:extLst>
          </p:cNvPr>
          <p:cNvGraphicFramePr>
            <a:graphicFrameLocks noGrp="1"/>
          </p:cNvGraphicFramePr>
          <p:nvPr/>
        </p:nvGraphicFramePr>
        <p:xfrm>
          <a:off x="403410" y="470647"/>
          <a:ext cx="11483790" cy="524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6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73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78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763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058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4435">
                <a:tc>
                  <a:txBody>
                    <a:bodyPr/>
                    <a:lstStyle/>
                    <a:p>
                      <a:pPr algn="ctr"/>
                      <a:r>
                        <a:rPr lang="fr-BE" sz="18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Généralités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800" b="1" kern="12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Pharmaco-toxicologie</a:t>
                      </a:r>
                      <a:endParaRPr lang="fr-BE" sz="18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E-cigarette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Impact</a:t>
                      </a:r>
                      <a:r>
                        <a:rPr lang="fr-B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environnement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Autres tendances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leau 4">
            <a:extLst>
              <a:ext uri="{FF2B5EF4-FFF2-40B4-BE49-F238E27FC236}">
                <a16:creationId xmlns:a16="http://schemas.microsoft.com/office/drawing/2014/main" id="{ECD42176-849D-46AD-ACA0-AB071730F6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9951121"/>
              </p:ext>
            </p:extLst>
          </p:nvPr>
        </p:nvGraphicFramePr>
        <p:xfrm>
          <a:off x="1763489" y="1949130"/>
          <a:ext cx="10053424" cy="3329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7298">
                  <a:extLst>
                    <a:ext uri="{9D8B030D-6E8A-4147-A177-3AD203B41FA5}">
                      <a16:colId xmlns:a16="http://schemas.microsoft.com/office/drawing/2014/main" val="502792564"/>
                    </a:ext>
                  </a:extLst>
                </a:gridCol>
                <a:gridCol w="1558213">
                  <a:extLst>
                    <a:ext uri="{9D8B030D-6E8A-4147-A177-3AD203B41FA5}">
                      <a16:colId xmlns:a16="http://schemas.microsoft.com/office/drawing/2014/main" val="2683685853"/>
                    </a:ext>
                  </a:extLst>
                </a:gridCol>
                <a:gridCol w="4973216">
                  <a:extLst>
                    <a:ext uri="{9D8B030D-6E8A-4147-A177-3AD203B41FA5}">
                      <a16:colId xmlns:a16="http://schemas.microsoft.com/office/drawing/2014/main" val="3976285055"/>
                    </a:ext>
                  </a:extLst>
                </a:gridCol>
                <a:gridCol w="1114697">
                  <a:extLst>
                    <a:ext uri="{9D8B030D-6E8A-4147-A177-3AD203B41FA5}">
                      <a16:colId xmlns:a16="http://schemas.microsoft.com/office/drawing/2014/main" val="1230868851"/>
                    </a:ext>
                  </a:extLst>
                </a:gridCol>
              </a:tblGrid>
              <a:tr h="494816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Composant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Rôle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Autres usages et particularités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FFC000"/>
                          </a:solidFill>
                        </a:rPr>
                        <a:t>Safe 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53302491"/>
                  </a:ext>
                </a:extLst>
              </a:tr>
              <a:tr h="494816">
                <a:tc>
                  <a:txBody>
                    <a:bodyPr/>
                    <a:lstStyle/>
                    <a:p>
                      <a:pPr algn="l"/>
                      <a:r>
                        <a:rPr lang="fr-FR" dirty="0"/>
                        <a:t>Propylène-glycol (PG)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Humectant</a:t>
                      </a:r>
                    </a:p>
                    <a:p>
                      <a:pPr algn="ctr"/>
                      <a:r>
                        <a:rPr lang="fr-FR" sz="1600" dirty="0"/>
                        <a:t>Fumée +</a:t>
                      </a:r>
                    </a:p>
                    <a:p>
                      <a:pPr algn="ctr"/>
                      <a:r>
                        <a:rPr lang="fr-FR" sz="1600" dirty="0"/>
                        <a:t>↑ goût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dirty="0"/>
                        <a:t>Produits de nettoyage, antigel, fluides hydrauliques, solvant, émulsifiant, conservateur (médicaments, aliments, tabac), 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chemeClr val="accent2"/>
                          </a:solidFill>
                          <a:sym typeface="Wingdings" panose="05000000000000000000" pitchFamily="2" charset="2"/>
                        </a:rPr>
                        <a:t></a:t>
                      </a:r>
                      <a:endParaRPr lang="fr-FR" sz="2800" dirty="0">
                        <a:solidFill>
                          <a:schemeClr val="accent2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6842045"/>
                  </a:ext>
                </a:extLst>
              </a:tr>
              <a:tr h="494816">
                <a:tc>
                  <a:txBody>
                    <a:bodyPr/>
                    <a:lstStyle/>
                    <a:p>
                      <a:pPr algn="l"/>
                      <a:r>
                        <a:rPr lang="fr-FR" dirty="0"/>
                        <a:t>Glycérine = glycérol</a:t>
                      </a:r>
                    </a:p>
                    <a:p>
                      <a:pPr algn="l"/>
                      <a:r>
                        <a:rPr lang="fr-FR" sz="1600" dirty="0"/>
                        <a:t>Chauffé </a:t>
                      </a:r>
                      <a:r>
                        <a:rPr lang="fr-FR" sz="1600" dirty="0"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fr-FR" sz="1600" b="1" dirty="0">
                          <a:sym typeface="Wingdings" panose="05000000000000000000" pitchFamily="2" charset="2"/>
                        </a:rPr>
                        <a:t>acroléine</a:t>
                      </a:r>
                      <a:endParaRPr lang="fr-FR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Humectant</a:t>
                      </a:r>
                    </a:p>
                    <a:p>
                      <a:pPr algn="ctr"/>
                      <a:r>
                        <a:rPr lang="fr-FR" sz="1600" dirty="0"/>
                        <a:t>Fumée ++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/>
                        <a:t>Industrie pharmaceutique, cosmétique, alimentaire, …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rgbClr val="0070C0"/>
                          </a:solidFill>
                          <a:sym typeface="Wingdings" panose="05000000000000000000" pitchFamily="2" charset="2"/>
                        </a:rPr>
                        <a:t></a:t>
                      </a:r>
                      <a:endParaRPr lang="fr-FR" sz="28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9225316"/>
                  </a:ext>
                </a:extLst>
              </a:tr>
              <a:tr h="494816">
                <a:tc>
                  <a:txBody>
                    <a:bodyPr/>
                    <a:lstStyle/>
                    <a:p>
                      <a:pPr algn="l"/>
                      <a:r>
                        <a:rPr lang="fr-FR" dirty="0"/>
                        <a:t>Arômes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Goûts +++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dirty="0"/>
                        <a:t>Largement utilisés en alimentation </a:t>
                      </a:r>
                      <a:r>
                        <a:rPr lang="fr-FR" sz="1600" dirty="0">
                          <a:sym typeface="Wingdings" panose="05000000000000000000" pitchFamily="2" charset="2"/>
                        </a:rPr>
                        <a:t> supportent la chaleur, MAIS quid par inhalation ?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</a:t>
                      </a:r>
                      <a:endParaRPr lang="fr-FR" sz="2800" kern="120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8692034"/>
                  </a:ext>
                </a:extLst>
              </a:tr>
              <a:tr h="494816">
                <a:tc>
                  <a:txBody>
                    <a:bodyPr/>
                    <a:lstStyle/>
                    <a:p>
                      <a:pPr algn="l"/>
                      <a:r>
                        <a:rPr lang="fr-FR" dirty="0"/>
                        <a:t>Nicotine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Aide au sevrage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dirty="0"/>
                        <a:t>Nicotine extraite des feuilles de tabac </a:t>
                      </a:r>
                      <a:r>
                        <a:rPr lang="fr-FR" sz="1600" dirty="0">
                          <a:sym typeface="Wingdings" panose="05000000000000000000" pitchFamily="2" charset="2"/>
                        </a:rPr>
                        <a:t> présence d’impuretés (potentiellement cancérogènes)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</a:t>
                      </a:r>
                      <a:endParaRPr lang="fr-FR" sz="2800" kern="120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1461741"/>
                  </a:ext>
                </a:extLst>
              </a:tr>
            </a:tbl>
          </a:graphicData>
        </a:graphic>
      </p:graphicFrame>
      <p:grpSp>
        <p:nvGrpSpPr>
          <p:cNvPr id="14" name="Groupe 13">
            <a:extLst>
              <a:ext uri="{FF2B5EF4-FFF2-40B4-BE49-F238E27FC236}">
                <a16:creationId xmlns:a16="http://schemas.microsoft.com/office/drawing/2014/main" id="{04F170C7-87C6-418B-87D7-316E58B03548}"/>
              </a:ext>
            </a:extLst>
          </p:cNvPr>
          <p:cNvGrpSpPr/>
          <p:nvPr/>
        </p:nvGrpSpPr>
        <p:grpSpPr>
          <a:xfrm>
            <a:off x="1776241" y="5443469"/>
            <a:ext cx="10053424" cy="461665"/>
            <a:chOff x="6117594" y="4172811"/>
            <a:chExt cx="9209184" cy="461665"/>
          </a:xfrm>
        </p:grpSpPr>
        <p:sp>
          <p:nvSpPr>
            <p:cNvPr id="15" name="Flèche : droite 14">
              <a:extLst>
                <a:ext uri="{FF2B5EF4-FFF2-40B4-BE49-F238E27FC236}">
                  <a16:creationId xmlns:a16="http://schemas.microsoft.com/office/drawing/2014/main" id="{58321E56-6F70-4B3E-8AED-FAB23D6D8783}"/>
                </a:ext>
              </a:extLst>
            </p:cNvPr>
            <p:cNvSpPr/>
            <p:nvPr/>
          </p:nvSpPr>
          <p:spPr>
            <a:xfrm>
              <a:off x="6117594" y="4320851"/>
              <a:ext cx="504000" cy="2160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430BF573-0E15-4298-8209-DD6D345162AA}"/>
                </a:ext>
              </a:extLst>
            </p:cNvPr>
            <p:cNvSpPr txBox="1"/>
            <p:nvPr/>
          </p:nvSpPr>
          <p:spPr>
            <a:xfrm>
              <a:off x="6686778" y="4172811"/>
              <a:ext cx="8640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rgbClr val="FFC000"/>
                  </a:solidFill>
                </a:rPr>
                <a:t>Moins de produits toxiques que dans la fumée du tabac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0F68E40A-C69C-44A8-A8EA-65F589664323}"/>
              </a:ext>
            </a:extLst>
          </p:cNvPr>
          <p:cNvGrpSpPr/>
          <p:nvPr/>
        </p:nvGrpSpPr>
        <p:grpSpPr>
          <a:xfrm>
            <a:off x="1779350" y="5959772"/>
            <a:ext cx="10053424" cy="461665"/>
            <a:chOff x="6117594" y="4172811"/>
            <a:chExt cx="9209184" cy="461665"/>
          </a:xfrm>
        </p:grpSpPr>
        <p:sp>
          <p:nvSpPr>
            <p:cNvPr id="18" name="Flèche : droite 17">
              <a:extLst>
                <a:ext uri="{FF2B5EF4-FFF2-40B4-BE49-F238E27FC236}">
                  <a16:creationId xmlns:a16="http://schemas.microsoft.com/office/drawing/2014/main" id="{94565BD7-E73B-4554-ADD0-2C81D0F1EFC9}"/>
                </a:ext>
              </a:extLst>
            </p:cNvPr>
            <p:cNvSpPr/>
            <p:nvPr/>
          </p:nvSpPr>
          <p:spPr>
            <a:xfrm>
              <a:off x="6117594" y="4320851"/>
              <a:ext cx="504000" cy="2160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7EAF32FF-9440-485C-82AE-BF4B2477FA2B}"/>
                </a:ext>
              </a:extLst>
            </p:cNvPr>
            <p:cNvSpPr txBox="1"/>
            <p:nvPr/>
          </p:nvSpPr>
          <p:spPr>
            <a:xfrm>
              <a:off x="6686778" y="4172811"/>
              <a:ext cx="8640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rgbClr val="FFC000"/>
                  </a:solidFill>
                </a:rPr>
                <a:t>Toxicité à long terme et usage répété 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837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17361" y="1084916"/>
            <a:ext cx="10769839" cy="5592109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SzPct val="120000"/>
              <a:buFont typeface="Wingdings" panose="05000000000000000000" pitchFamily="2" charset="2"/>
              <a:buChar char="§"/>
            </a:pPr>
            <a:r>
              <a:rPr lang="fr-BE" sz="3200" b="1" dirty="0">
                <a:solidFill>
                  <a:schemeClr val="accent1"/>
                </a:solidFill>
              </a:rPr>
              <a:t>E-cigarette : </a:t>
            </a:r>
            <a:r>
              <a:rPr lang="fr-BE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dossier médico-légal</a:t>
            </a:r>
          </a:p>
          <a:p>
            <a:pPr marL="914400" lvl="1" indent="-457200" algn="just">
              <a:buSzPct val="120000"/>
              <a:buFont typeface="Century Gothic" panose="020B0502020202020204" pitchFamily="34" charset="0"/>
              <a:buChar char="→"/>
            </a:pPr>
            <a:r>
              <a:rPr lang="fr-BE" sz="1800" dirty="0">
                <a:solidFill>
                  <a:schemeClr val="tx1"/>
                </a:solidFill>
              </a:rPr>
              <a:t>Cas supposé de suicide : dame fumeuse, dépressive, retrouvée décédée dans son appartement fermé de l’intérieur</a:t>
            </a:r>
          </a:p>
          <a:p>
            <a:pPr marL="914400" lvl="1" indent="-457200" algn="just">
              <a:buSzPct val="120000"/>
              <a:buFont typeface="Century Gothic" panose="020B0502020202020204" pitchFamily="34" charset="0"/>
              <a:buChar char="→"/>
            </a:pPr>
            <a:r>
              <a:rPr lang="fr-BE" sz="1800" dirty="0">
                <a:solidFill>
                  <a:schemeClr val="tx1"/>
                </a:solidFill>
              </a:rPr>
              <a:t>Couchée au pied de l’escalier, tasse cassée et projection brunâtre au mur</a:t>
            </a:r>
          </a:p>
          <a:p>
            <a:pPr marL="914400" lvl="1" indent="-457200" algn="just">
              <a:buSzPct val="120000"/>
              <a:buFont typeface="Century Gothic" panose="020B0502020202020204" pitchFamily="34" charset="0"/>
              <a:buChar char="→"/>
            </a:pPr>
            <a:r>
              <a:rPr lang="fr-BE" sz="1800" dirty="0">
                <a:solidFill>
                  <a:schemeClr val="tx1"/>
                </a:solidFill>
              </a:rPr>
              <a:t>Atmosphère irritante dans l’habitation</a:t>
            </a:r>
          </a:p>
          <a:p>
            <a:pPr marL="914400" lvl="1" indent="-457200" algn="just">
              <a:buSzPct val="120000"/>
              <a:buFont typeface="Century Gothic" panose="020B0502020202020204" pitchFamily="34" charset="0"/>
              <a:buChar char="→"/>
            </a:pPr>
            <a:r>
              <a:rPr lang="fr-BE" sz="1800" dirty="0">
                <a:solidFill>
                  <a:schemeClr val="tx1"/>
                </a:solidFill>
              </a:rPr>
              <a:t>Découverte d’un flacon de nicotine liquide « pure » (</a:t>
            </a:r>
            <a:r>
              <a:rPr lang="fr-BE" sz="1800" dirty="0" err="1">
                <a:solidFill>
                  <a:schemeClr val="tx1"/>
                </a:solidFill>
              </a:rPr>
              <a:t>HiLiq</a:t>
            </a:r>
            <a:r>
              <a:rPr lang="fr-BE" sz="1800" baseline="30000" dirty="0">
                <a:solidFill>
                  <a:schemeClr val="tx1"/>
                </a:solidFill>
              </a:rPr>
              <a:t>®</a:t>
            </a:r>
            <a:r>
              <a:rPr lang="fr-BE" sz="1800" dirty="0">
                <a:solidFill>
                  <a:schemeClr val="tx1"/>
                </a:solidFill>
              </a:rPr>
              <a:t>, 100 ml à 99,9 %) mais pas de système de vapotage </a:t>
            </a:r>
          </a:p>
          <a:p>
            <a:pPr marL="914400" lvl="1" indent="-457200" algn="just">
              <a:buSzPct val="120000"/>
              <a:buFont typeface="Century Gothic" panose="020B0502020202020204" pitchFamily="34" charset="0"/>
              <a:buChar char="→"/>
            </a:pPr>
            <a:endParaRPr lang="fr-BE" sz="1800" dirty="0">
              <a:solidFill>
                <a:schemeClr val="tx1"/>
              </a:solidFill>
            </a:endParaRPr>
          </a:p>
          <a:p>
            <a:pPr lvl="1" algn="just">
              <a:lnSpc>
                <a:spcPct val="150000"/>
              </a:lnSpc>
              <a:buSzPct val="120000"/>
            </a:pPr>
            <a:r>
              <a:rPr lang="fr-BE" sz="2000" dirty="0">
                <a:solidFill>
                  <a:schemeClr val="tx1"/>
                </a:solidFill>
              </a:rPr>
              <a:t> 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A4923593-73B7-4749-B472-571C12010E97}"/>
              </a:ext>
            </a:extLst>
          </p:cNvPr>
          <p:cNvGraphicFramePr>
            <a:graphicFrameLocks noGrp="1"/>
          </p:cNvGraphicFramePr>
          <p:nvPr/>
        </p:nvGraphicFramePr>
        <p:xfrm>
          <a:off x="403410" y="470647"/>
          <a:ext cx="11483790" cy="524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6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73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78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763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058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4435">
                <a:tc>
                  <a:txBody>
                    <a:bodyPr/>
                    <a:lstStyle/>
                    <a:p>
                      <a:pPr algn="ctr"/>
                      <a:r>
                        <a:rPr lang="fr-BE" sz="18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Généralités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800" b="1" kern="12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Pharmaco-toxicologie</a:t>
                      </a:r>
                      <a:endParaRPr lang="fr-BE" sz="18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E-cigarette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Impact</a:t>
                      </a:r>
                      <a:r>
                        <a:rPr lang="fr-B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environnement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Autres tendances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4" name="Groupe 13">
            <a:extLst>
              <a:ext uri="{FF2B5EF4-FFF2-40B4-BE49-F238E27FC236}">
                <a16:creationId xmlns:a16="http://schemas.microsoft.com/office/drawing/2014/main" id="{04F170C7-87C6-418B-87D7-316E58B03548}"/>
              </a:ext>
            </a:extLst>
          </p:cNvPr>
          <p:cNvGrpSpPr/>
          <p:nvPr/>
        </p:nvGrpSpPr>
        <p:grpSpPr>
          <a:xfrm>
            <a:off x="2149435" y="5783543"/>
            <a:ext cx="10053424" cy="461665"/>
            <a:chOff x="6117594" y="4172811"/>
            <a:chExt cx="9209184" cy="461665"/>
          </a:xfrm>
        </p:grpSpPr>
        <p:sp>
          <p:nvSpPr>
            <p:cNvPr id="15" name="Flèche : droite 14">
              <a:extLst>
                <a:ext uri="{FF2B5EF4-FFF2-40B4-BE49-F238E27FC236}">
                  <a16:creationId xmlns:a16="http://schemas.microsoft.com/office/drawing/2014/main" id="{58321E56-6F70-4B3E-8AED-FAB23D6D8783}"/>
                </a:ext>
              </a:extLst>
            </p:cNvPr>
            <p:cNvSpPr/>
            <p:nvPr/>
          </p:nvSpPr>
          <p:spPr>
            <a:xfrm>
              <a:off x="6117594" y="4320851"/>
              <a:ext cx="504000" cy="2160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430BF573-0E15-4298-8209-DD6D345162AA}"/>
                </a:ext>
              </a:extLst>
            </p:cNvPr>
            <p:cNvSpPr txBox="1"/>
            <p:nvPr/>
          </p:nvSpPr>
          <p:spPr>
            <a:xfrm>
              <a:off x="6686778" y="4172811"/>
              <a:ext cx="8640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rgbClr val="FFC000"/>
                  </a:solidFill>
                </a:rPr>
                <a:t>Décès rapide après l’ingestion de nicotine</a:t>
              </a: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F50A7E48-AD93-40B9-92CD-B20DCE2F91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" t="5615" r="528" b="4254"/>
          <a:stretch/>
        </p:blipFill>
        <p:spPr>
          <a:xfrm>
            <a:off x="2149435" y="4137920"/>
            <a:ext cx="9737765" cy="1368000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1731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89CA8B3-54E4-467B-B540-997BDBD26F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5010" r="14713"/>
          <a:stretch/>
        </p:blipFill>
        <p:spPr>
          <a:xfrm>
            <a:off x="8282865" y="2677943"/>
            <a:ext cx="3604335" cy="2880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674813" y="1129553"/>
            <a:ext cx="8915399" cy="1048871"/>
          </a:xfrm>
        </p:spPr>
        <p:txBody>
          <a:bodyPr/>
          <a:lstStyle/>
          <a:p>
            <a:r>
              <a:rPr lang="fr-BE" dirty="0"/>
              <a:t>Plan de l’exposé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62084" y="2585363"/>
            <a:ext cx="6494928" cy="3657599"/>
          </a:xfrm>
        </p:spPr>
        <p:txBody>
          <a:bodyPr>
            <a:normAutofit/>
          </a:bodyPr>
          <a:lstStyle/>
          <a:p>
            <a:pPr marL="457200" indent="-457200">
              <a:buSzPct val="120000"/>
              <a:buFont typeface="Wingdings" panose="05000000000000000000" pitchFamily="2" charset="2"/>
              <a:buChar char="§"/>
            </a:pPr>
            <a:r>
              <a:rPr lang="fr-BE" sz="3200" b="1" dirty="0"/>
              <a:t>Généralités</a:t>
            </a:r>
          </a:p>
          <a:p>
            <a:pPr marL="457200" indent="-457200">
              <a:buSzPct val="120000"/>
              <a:buFont typeface="Wingdings" panose="05000000000000000000" pitchFamily="2" charset="2"/>
              <a:buChar char="§"/>
            </a:pPr>
            <a:r>
              <a:rPr lang="fr-BE" sz="3200" b="1" dirty="0"/>
              <a:t>Pharmacologie et toxicité</a:t>
            </a:r>
          </a:p>
          <a:p>
            <a:pPr marL="457200" indent="-457200">
              <a:buSzPct val="120000"/>
              <a:buFont typeface="Wingdings" panose="05000000000000000000" pitchFamily="2" charset="2"/>
              <a:buChar char="§"/>
            </a:pPr>
            <a:r>
              <a:rPr lang="fr-BE" sz="3200" b="1" dirty="0"/>
              <a:t>E-cigarette et puff</a:t>
            </a:r>
          </a:p>
          <a:p>
            <a:pPr marL="457200" indent="-457200">
              <a:buSzPct val="120000"/>
              <a:buFont typeface="Wingdings" panose="05000000000000000000" pitchFamily="2" charset="2"/>
              <a:buChar char="§"/>
            </a:pPr>
            <a:r>
              <a:rPr lang="fr-BE" sz="3200" b="1" dirty="0">
                <a:solidFill>
                  <a:schemeClr val="accent1"/>
                </a:solidFill>
              </a:rPr>
              <a:t>Impact sur l’environnement</a:t>
            </a:r>
          </a:p>
          <a:p>
            <a:pPr marL="457200" indent="-457200">
              <a:buSzPct val="120000"/>
              <a:buFont typeface="Wingdings" panose="05000000000000000000" pitchFamily="2" charset="2"/>
              <a:buChar char="§"/>
            </a:pPr>
            <a:r>
              <a:rPr lang="fr-BE" sz="3200" b="1" dirty="0"/>
              <a:t>Autres tendances</a:t>
            </a: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8509984"/>
              </p:ext>
            </p:extLst>
          </p:nvPr>
        </p:nvGraphicFramePr>
        <p:xfrm>
          <a:off x="403410" y="470647"/>
          <a:ext cx="11483790" cy="524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6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73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55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029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614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4435">
                <a:tc>
                  <a:txBody>
                    <a:bodyPr/>
                    <a:lstStyle/>
                    <a:p>
                      <a:pPr algn="ctr"/>
                      <a:r>
                        <a:rPr lang="fr-BE" sz="18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Généralités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800" b="1" kern="12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Pharmaco-toxicologie</a:t>
                      </a:r>
                      <a:endParaRPr lang="fr-BE" sz="18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fr-BE" sz="18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E-cigarette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bg1"/>
                          </a:solidFill>
                        </a:rPr>
                        <a:t>Impact</a:t>
                      </a:r>
                      <a:r>
                        <a:rPr lang="fr-BE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fr-BE" dirty="0">
                          <a:solidFill>
                            <a:schemeClr val="bg1"/>
                          </a:solidFill>
                        </a:rPr>
                        <a:t>environnement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Autres tendances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8498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33457" y="1137563"/>
            <a:ext cx="10834717" cy="5463262"/>
          </a:xfrm>
        </p:spPr>
        <p:txBody>
          <a:bodyPr>
            <a:normAutofit/>
          </a:bodyPr>
          <a:lstStyle/>
          <a:p>
            <a:pPr marL="457200" indent="-457200">
              <a:buSzPct val="120000"/>
              <a:buFont typeface="Wingdings" panose="05000000000000000000" pitchFamily="2" charset="2"/>
              <a:buChar char="§"/>
            </a:pPr>
            <a:r>
              <a:rPr lang="fr-BE" sz="2800" b="1" dirty="0">
                <a:solidFill>
                  <a:schemeClr val="accent1"/>
                </a:solidFill>
              </a:rPr>
              <a:t>Impact du tabac </a:t>
            </a:r>
            <a:r>
              <a:rPr lang="fr-BE" sz="2800" b="1" dirty="0">
                <a:solidFill>
                  <a:schemeClr val="bg1">
                    <a:lumMod val="50000"/>
                  </a:schemeClr>
                </a:solidFill>
              </a:rPr>
              <a:t>versus Pollution de l’air</a:t>
            </a:r>
          </a:p>
          <a:p>
            <a:pPr marL="457200" indent="-457200">
              <a:buSzPct val="120000"/>
              <a:buFont typeface="Wingdings" panose="05000000000000000000" pitchFamily="2" charset="2"/>
              <a:buChar char="§"/>
            </a:pPr>
            <a:endParaRPr lang="fr-BE" sz="2800" b="1" dirty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>
              <a:buSzPct val="120000"/>
              <a:buFont typeface="Wingdings" panose="05000000000000000000" pitchFamily="2" charset="2"/>
              <a:buChar char="§"/>
            </a:pPr>
            <a:endParaRPr lang="fr-BE" sz="2800" b="1" dirty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>
              <a:buSzPct val="120000"/>
              <a:buFont typeface="Wingdings" panose="05000000000000000000" pitchFamily="2" charset="2"/>
              <a:buChar char="§"/>
            </a:pPr>
            <a:endParaRPr lang="fr-BE" sz="2800" b="1" dirty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>
              <a:buSzPct val="120000"/>
              <a:buFont typeface="Wingdings" panose="05000000000000000000" pitchFamily="2" charset="2"/>
              <a:buChar char="§"/>
            </a:pPr>
            <a:endParaRPr lang="fr-BE" sz="2800" b="1" dirty="0">
              <a:solidFill>
                <a:schemeClr val="bg1">
                  <a:lumMod val="50000"/>
                </a:schemeClr>
              </a:solidFill>
            </a:endParaRPr>
          </a:p>
          <a:p>
            <a:pPr marL="914400" lvl="1" indent="-457200" algn="just">
              <a:buSzPct val="120000"/>
              <a:buFont typeface="Century Gothic" panose="020B0502020202020204" pitchFamily="34" charset="0"/>
              <a:buChar char="→"/>
            </a:pPr>
            <a:r>
              <a:rPr lang="fr-BE" sz="2000" b="1" dirty="0">
                <a:solidFill>
                  <a:schemeClr val="tx1"/>
                </a:solidFill>
              </a:rPr>
              <a:t>Pollution atmosphérique </a:t>
            </a:r>
            <a:r>
              <a:rPr lang="fr-BE" sz="2000" dirty="0">
                <a:solidFill>
                  <a:schemeClr val="tx1"/>
                </a:solidFill>
                <a:sym typeface="Symbol" panose="05050102010706020507" pitchFamily="18" charset="2"/>
              </a:rPr>
              <a:t> AVC, pathologies cardio-vasculaires, respiratoires (aigues ou chroniques), cancers</a:t>
            </a:r>
          </a:p>
          <a:p>
            <a:pPr marL="914400" lvl="1" indent="-457200" algn="just">
              <a:buSzPct val="120000"/>
              <a:buFont typeface="Century Gothic" panose="020B0502020202020204" pitchFamily="34" charset="0"/>
              <a:buChar char="→"/>
            </a:pPr>
            <a:r>
              <a:rPr lang="fr-BE" sz="2000" dirty="0">
                <a:solidFill>
                  <a:schemeClr val="tx1"/>
                </a:solidFill>
                <a:sym typeface="Symbol" panose="05050102010706020507" pitchFamily="18" charset="2"/>
              </a:rPr>
              <a:t>En 2018, 91 % de la population vivait dans des zones où les recommandations de l’OMS n’étaient pas respectées  7 millions de décès prématurés ! </a:t>
            </a:r>
          </a:p>
          <a:p>
            <a:pPr marL="914400" lvl="1" indent="-457200" algn="just">
              <a:buSzPct val="120000"/>
              <a:buFont typeface="Century Gothic" panose="020B0502020202020204" pitchFamily="34" charset="0"/>
              <a:buChar char="→"/>
            </a:pPr>
            <a:r>
              <a:rPr lang="fr-BE" sz="2000" dirty="0">
                <a:solidFill>
                  <a:schemeClr val="tx1"/>
                </a:solidFill>
                <a:sym typeface="Symbol" panose="05050102010706020507" pitchFamily="18" charset="2"/>
              </a:rPr>
              <a:t>Europe : 600 000 décès prématurés (± 4/5 pollution extérieure)</a:t>
            </a:r>
          </a:p>
          <a:p>
            <a:pPr marL="914400" lvl="1" indent="-457200" algn="just">
              <a:buSzPct val="120000"/>
              <a:buFont typeface="Century Gothic" panose="020B0502020202020204" pitchFamily="34" charset="0"/>
              <a:buChar char="→"/>
            </a:pPr>
            <a:r>
              <a:rPr lang="fr-BE" sz="2000" dirty="0">
                <a:solidFill>
                  <a:schemeClr val="tx1"/>
                </a:solidFill>
                <a:sym typeface="Symbol" panose="05050102010706020507" pitchFamily="18" charset="2"/>
              </a:rPr>
              <a:t>Sources :  trafic routier, industrie, production d’énergie, traitement des déchets… </a:t>
            </a:r>
          </a:p>
          <a:p>
            <a:pPr marL="914400" lvl="1" indent="-457200" algn="just">
              <a:buSzPct val="120000"/>
              <a:buFont typeface="Century Gothic" panose="020B0502020202020204" pitchFamily="34" charset="0"/>
              <a:buChar char="→"/>
            </a:pPr>
            <a:endParaRPr lang="fr-BE" sz="2000" dirty="0">
              <a:solidFill>
                <a:schemeClr val="tx1"/>
              </a:solidFill>
            </a:endParaRPr>
          </a:p>
        </p:txBody>
      </p:sp>
      <p:graphicFrame>
        <p:nvGraphicFramePr>
          <p:cNvPr id="6" name="Tableau 5"/>
          <p:cNvGraphicFramePr>
            <a:graphicFrameLocks noGrp="1"/>
          </p:cNvGraphicFramePr>
          <p:nvPr/>
        </p:nvGraphicFramePr>
        <p:xfrm>
          <a:off x="403410" y="470647"/>
          <a:ext cx="11483790" cy="524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6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73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55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029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614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4435">
                <a:tc>
                  <a:txBody>
                    <a:bodyPr/>
                    <a:lstStyle/>
                    <a:p>
                      <a:pPr algn="ctr"/>
                      <a:r>
                        <a:rPr lang="fr-BE" sz="18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Généralités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800" b="1" kern="12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Pharmaco-toxicologie</a:t>
                      </a:r>
                      <a:endParaRPr lang="fr-BE" sz="18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fr-BE" sz="18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E-cigarette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bg1"/>
                          </a:solidFill>
                        </a:rPr>
                        <a:t>Impact</a:t>
                      </a:r>
                      <a:r>
                        <a:rPr lang="fr-BE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fr-BE" dirty="0">
                          <a:solidFill>
                            <a:schemeClr val="bg1"/>
                          </a:solidFill>
                        </a:rPr>
                        <a:t>environnement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Autres tendances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BB22B72A-22D3-412D-8799-4523B8B93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9688" y="1709194"/>
            <a:ext cx="3042254" cy="216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57772A8-645E-4462-A36A-4E702944F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8171" y="1709194"/>
            <a:ext cx="2884272" cy="2160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6265194-6275-4E0A-9C4E-CB6903732F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9187" y="1656919"/>
            <a:ext cx="3233533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489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33457" y="1137563"/>
            <a:ext cx="10834717" cy="3657599"/>
          </a:xfrm>
        </p:spPr>
        <p:txBody>
          <a:bodyPr>
            <a:normAutofit/>
          </a:bodyPr>
          <a:lstStyle/>
          <a:p>
            <a:pPr marL="457200" indent="-457200">
              <a:buSzPct val="120000"/>
              <a:buFont typeface="Wingdings" panose="05000000000000000000" pitchFamily="2" charset="2"/>
              <a:buChar char="§"/>
            </a:pPr>
            <a:r>
              <a:rPr lang="fr-BE" sz="2800" b="1" dirty="0">
                <a:solidFill>
                  <a:schemeClr val="accent1"/>
                </a:solidFill>
              </a:rPr>
              <a:t>Impact du tabac </a:t>
            </a:r>
            <a:r>
              <a:rPr lang="fr-BE" sz="2800" b="1" dirty="0">
                <a:solidFill>
                  <a:schemeClr val="bg1">
                    <a:lumMod val="50000"/>
                  </a:schemeClr>
                </a:solidFill>
              </a:rPr>
              <a:t>versus Pollution de l’air</a:t>
            </a:r>
          </a:p>
          <a:p>
            <a:pPr marL="914400" lvl="1" indent="-457200" algn="just">
              <a:buSzPct val="120000"/>
              <a:buFont typeface="Century Gothic" panose="020B0502020202020204" pitchFamily="34" charset="0"/>
              <a:buChar char="→"/>
            </a:pPr>
            <a:endParaRPr lang="fr-BE" sz="2000" dirty="0">
              <a:solidFill>
                <a:schemeClr val="tx1"/>
              </a:solidFill>
            </a:endParaRPr>
          </a:p>
        </p:txBody>
      </p:sp>
      <p:graphicFrame>
        <p:nvGraphicFramePr>
          <p:cNvPr id="6" name="Tableau 5"/>
          <p:cNvGraphicFramePr>
            <a:graphicFrameLocks noGrp="1"/>
          </p:cNvGraphicFramePr>
          <p:nvPr/>
        </p:nvGraphicFramePr>
        <p:xfrm>
          <a:off x="403410" y="470647"/>
          <a:ext cx="11483790" cy="524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6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73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55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029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614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4435">
                <a:tc>
                  <a:txBody>
                    <a:bodyPr/>
                    <a:lstStyle/>
                    <a:p>
                      <a:pPr algn="ctr"/>
                      <a:r>
                        <a:rPr lang="fr-BE" sz="18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Généralités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800" b="1" kern="12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Pharmaco-toxicologie</a:t>
                      </a:r>
                      <a:endParaRPr lang="fr-BE" sz="18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fr-BE" sz="18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E-cigarette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bg1"/>
                          </a:solidFill>
                        </a:rPr>
                        <a:t>Impact</a:t>
                      </a:r>
                      <a:r>
                        <a:rPr lang="fr-BE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fr-BE" dirty="0">
                          <a:solidFill>
                            <a:schemeClr val="bg1"/>
                          </a:solidFill>
                        </a:rPr>
                        <a:t>environnement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Autres tendances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776C48B8-F8F0-4031-BD3F-6107C372C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1681162"/>
            <a:ext cx="5791200" cy="48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798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33457" y="918487"/>
            <a:ext cx="10834717" cy="5731084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SzPct val="120000"/>
              <a:buFont typeface="Wingdings" panose="05000000000000000000" pitchFamily="2" charset="2"/>
              <a:buChar char="§"/>
            </a:pPr>
            <a:r>
              <a:rPr lang="fr-BE" sz="2800" b="1" dirty="0">
                <a:solidFill>
                  <a:schemeClr val="accent1"/>
                </a:solidFill>
              </a:rPr>
              <a:t>Impact du tabac </a:t>
            </a:r>
            <a:r>
              <a:rPr lang="fr-BE" sz="2800" b="1" dirty="0">
                <a:solidFill>
                  <a:schemeClr val="bg1">
                    <a:lumMod val="50000"/>
                  </a:schemeClr>
                </a:solidFill>
              </a:rPr>
              <a:t>versus Pollution de l’air</a:t>
            </a:r>
          </a:p>
          <a:p>
            <a:pPr marL="914400" lvl="1" indent="-457200" algn="just">
              <a:buSzPct val="120000"/>
              <a:buFont typeface="Century Gothic" panose="020B0502020202020204" pitchFamily="34" charset="0"/>
              <a:buChar char="→"/>
            </a:pPr>
            <a:r>
              <a:rPr lang="fr-BE" sz="2000" b="1" dirty="0">
                <a:solidFill>
                  <a:schemeClr val="accent2">
                    <a:lumMod val="75000"/>
                  </a:schemeClr>
                </a:solidFill>
              </a:rPr>
              <a:t>Particules fines</a:t>
            </a:r>
          </a:p>
          <a:p>
            <a:pPr marL="1371600" lvl="2" indent="-457200" algn="just">
              <a:buSzPct val="120000"/>
              <a:buFont typeface="Arial" panose="020B0604020202020204" pitchFamily="34" charset="0"/>
              <a:buChar char="•"/>
            </a:pPr>
            <a:r>
              <a:rPr lang="fr-BE" sz="1900" dirty="0">
                <a:solidFill>
                  <a:schemeClr val="tx1"/>
                </a:solidFill>
              </a:rPr>
              <a:t>Sulfates, nitrates, carbone, ammoniac, poussières…</a:t>
            </a:r>
          </a:p>
          <a:p>
            <a:pPr marL="1371600" lvl="2" indent="-457200" algn="just">
              <a:buSzPct val="120000"/>
              <a:buFont typeface="Arial" panose="020B0604020202020204" pitchFamily="34" charset="0"/>
              <a:buChar char="•"/>
            </a:pPr>
            <a:r>
              <a:rPr lang="fr-BE" sz="1900" dirty="0">
                <a:solidFill>
                  <a:schemeClr val="tx1"/>
                </a:solidFill>
              </a:rPr>
              <a:t>Pénètrent dans les voies aériennes </a:t>
            </a:r>
            <a:r>
              <a:rPr lang="fr-BE" sz="1900" dirty="0">
                <a:solidFill>
                  <a:schemeClr val="tx1"/>
                </a:solidFill>
                <a:sym typeface="Wingdings" panose="05000000000000000000" pitchFamily="2" charset="2"/>
              </a:rPr>
              <a:t> Sang </a:t>
            </a:r>
          </a:p>
          <a:p>
            <a:pPr marL="1371600" lvl="2" indent="-457200" algn="just">
              <a:buSzPct val="120000"/>
              <a:buFont typeface="Arial" panose="020B0604020202020204" pitchFamily="34" charset="0"/>
              <a:buChar char="•"/>
            </a:pPr>
            <a:r>
              <a:rPr lang="fr-BE" sz="1900" dirty="0">
                <a:solidFill>
                  <a:schemeClr val="tx1"/>
                </a:solidFill>
                <a:sym typeface="Symbol" panose="05050102010706020507" pitchFamily="18" charset="2"/>
              </a:rPr>
              <a:t>Provoquent pathologies respiratoires, cardiaques, cancers </a:t>
            </a:r>
            <a:endParaRPr lang="fr-BE" sz="1900" dirty="0">
              <a:solidFill>
                <a:schemeClr val="tx1"/>
              </a:solidFill>
            </a:endParaRPr>
          </a:p>
          <a:p>
            <a:pPr marL="914400" lvl="1" indent="-457200" algn="just">
              <a:buSzPct val="120000"/>
              <a:buFont typeface="Century Gothic" panose="020B0502020202020204" pitchFamily="34" charset="0"/>
              <a:buChar char="→"/>
            </a:pPr>
            <a:r>
              <a:rPr lang="fr-BE" sz="2000" b="1" dirty="0">
                <a:solidFill>
                  <a:schemeClr val="accent2">
                    <a:lumMod val="75000"/>
                  </a:schemeClr>
                </a:solidFill>
                <a:sym typeface="Symbol" panose="05050102010706020507" pitchFamily="18" charset="2"/>
              </a:rPr>
              <a:t>Ozone (O</a:t>
            </a:r>
            <a:r>
              <a:rPr lang="fr-BE" sz="2000" b="1" baseline="-25000" dirty="0">
                <a:solidFill>
                  <a:schemeClr val="accent2">
                    <a:lumMod val="75000"/>
                  </a:schemeClr>
                </a:solidFill>
                <a:sym typeface="Symbol" panose="05050102010706020507" pitchFamily="18" charset="2"/>
              </a:rPr>
              <a:t>3</a:t>
            </a:r>
            <a:r>
              <a:rPr lang="fr-BE" sz="2000" b="1" dirty="0">
                <a:solidFill>
                  <a:schemeClr val="accent2">
                    <a:lumMod val="75000"/>
                  </a:schemeClr>
                </a:solidFill>
                <a:sym typeface="Symbol" panose="05050102010706020507" pitchFamily="18" charset="2"/>
              </a:rPr>
              <a:t>)</a:t>
            </a:r>
          </a:p>
          <a:p>
            <a:pPr marL="1371600" lvl="2" indent="-457200" algn="just">
              <a:buSzPct val="120000"/>
              <a:buFont typeface="Arial" panose="020B0604020202020204" pitchFamily="34" charset="0"/>
              <a:buChar char="•"/>
            </a:pPr>
            <a:r>
              <a:rPr lang="fr-BE" sz="1900" dirty="0">
                <a:solidFill>
                  <a:schemeClr val="tx1"/>
                </a:solidFill>
              </a:rPr>
              <a:t>Principal constituant du smog, pic par temps ensoleillé (réaction entre lumière et polluants)</a:t>
            </a:r>
          </a:p>
          <a:p>
            <a:pPr marL="1371600" lvl="2" indent="-457200" algn="just">
              <a:buSzPct val="120000"/>
              <a:buFont typeface="Arial" panose="020B0604020202020204" pitchFamily="34" charset="0"/>
              <a:buChar char="•"/>
            </a:pPr>
            <a:r>
              <a:rPr lang="fr-BE" sz="1900" dirty="0">
                <a:solidFill>
                  <a:schemeClr val="tx1"/>
                </a:solidFill>
              </a:rPr>
              <a:t>Provoque des irritations, des troubles respiratoires (asthme)</a:t>
            </a:r>
            <a:r>
              <a:rPr lang="fr-BE" sz="19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endParaRPr lang="fr-BE" sz="1900" b="1" dirty="0">
              <a:solidFill>
                <a:schemeClr val="accent2">
                  <a:lumMod val="75000"/>
                </a:schemeClr>
              </a:solidFill>
              <a:sym typeface="Symbol" panose="05050102010706020507" pitchFamily="18" charset="2"/>
            </a:endParaRPr>
          </a:p>
          <a:p>
            <a:pPr marL="914400" lvl="1" indent="-457200" algn="just">
              <a:buSzPct val="120000"/>
              <a:buFont typeface="Century Gothic" panose="020B0502020202020204" pitchFamily="34" charset="0"/>
              <a:buChar char="→"/>
            </a:pPr>
            <a:r>
              <a:rPr lang="fr-BE" sz="2000" b="1" dirty="0">
                <a:solidFill>
                  <a:schemeClr val="accent2">
                    <a:lumMod val="75000"/>
                  </a:schemeClr>
                </a:solidFill>
                <a:sym typeface="Symbol" panose="05050102010706020507" pitchFamily="18" charset="2"/>
              </a:rPr>
              <a:t>Dioxyde d’azote (NO</a:t>
            </a:r>
            <a:r>
              <a:rPr lang="fr-BE" sz="2000" b="1" baseline="-25000" dirty="0">
                <a:solidFill>
                  <a:schemeClr val="accent2">
                    <a:lumMod val="75000"/>
                  </a:schemeClr>
                </a:solidFill>
                <a:sym typeface="Symbol" panose="05050102010706020507" pitchFamily="18" charset="2"/>
              </a:rPr>
              <a:t>2</a:t>
            </a:r>
            <a:r>
              <a:rPr lang="fr-BE" sz="2000" b="1" dirty="0">
                <a:solidFill>
                  <a:schemeClr val="accent2">
                    <a:lumMod val="75000"/>
                  </a:schemeClr>
                </a:solidFill>
                <a:sym typeface="Symbol" panose="05050102010706020507" pitchFamily="18" charset="2"/>
              </a:rPr>
              <a:t>)</a:t>
            </a:r>
          </a:p>
          <a:p>
            <a:pPr marL="1371600" lvl="2" indent="-457200" algn="just">
              <a:buSzPct val="120000"/>
              <a:buFont typeface="Arial" panose="020B0604020202020204" pitchFamily="34" charset="0"/>
              <a:buChar char="•"/>
            </a:pPr>
            <a:r>
              <a:rPr lang="fr-BE" sz="1900" dirty="0">
                <a:solidFill>
                  <a:schemeClr val="tx1"/>
                </a:solidFill>
              </a:rPr>
              <a:t>Issu des processus de combustion </a:t>
            </a:r>
            <a:r>
              <a:rPr lang="fr-BE" sz="1900" dirty="0">
                <a:solidFill>
                  <a:schemeClr val="tx1"/>
                </a:solidFill>
                <a:sym typeface="Wingdings" panose="05000000000000000000" pitchFamily="2" charset="2"/>
              </a:rPr>
              <a:t> production de particules fines et O</a:t>
            </a:r>
            <a:r>
              <a:rPr lang="fr-BE" sz="1900" baseline="-25000" dirty="0">
                <a:solidFill>
                  <a:schemeClr val="tx1"/>
                </a:solidFill>
                <a:sym typeface="Wingdings" panose="05000000000000000000" pitchFamily="2" charset="2"/>
              </a:rPr>
              <a:t>3</a:t>
            </a:r>
            <a:r>
              <a:rPr lang="fr-BE" sz="19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endParaRPr lang="fr-BE" sz="1900" dirty="0">
              <a:solidFill>
                <a:schemeClr val="tx1"/>
              </a:solidFill>
            </a:endParaRPr>
          </a:p>
          <a:p>
            <a:pPr marL="1371600" lvl="2" indent="-457200" algn="just">
              <a:buSzPct val="120000"/>
              <a:buFont typeface="Arial" panose="020B0604020202020204" pitchFamily="34" charset="0"/>
              <a:buChar char="•"/>
            </a:pPr>
            <a:r>
              <a:rPr lang="fr-BE" sz="1900" dirty="0">
                <a:solidFill>
                  <a:schemeClr val="tx1"/>
                </a:solidFill>
              </a:rPr>
              <a:t>Provoque de l’inflammation bronchite (bronchite, </a:t>
            </a:r>
            <a:r>
              <a:rPr lang="fr-BE" sz="1900" dirty="0">
                <a:solidFill>
                  <a:schemeClr val="tx1"/>
                </a:solidFill>
                <a:sym typeface="Symbol" panose="05050102010706020507" pitchFamily="18" charset="2"/>
              </a:rPr>
              <a:t> fonction respiratoire)</a:t>
            </a:r>
            <a:endParaRPr lang="fr-BE" sz="1900" b="1" dirty="0">
              <a:solidFill>
                <a:schemeClr val="accent2">
                  <a:lumMod val="75000"/>
                </a:schemeClr>
              </a:solidFill>
              <a:sym typeface="Symbol" panose="05050102010706020507" pitchFamily="18" charset="2"/>
            </a:endParaRPr>
          </a:p>
          <a:p>
            <a:pPr marL="914400" lvl="1" indent="-457200" algn="just">
              <a:buSzPct val="120000"/>
              <a:buFont typeface="Century Gothic" panose="020B0502020202020204" pitchFamily="34" charset="0"/>
              <a:buChar char="→"/>
            </a:pPr>
            <a:r>
              <a:rPr lang="fr-BE" sz="2000" b="1" dirty="0">
                <a:solidFill>
                  <a:schemeClr val="accent2">
                    <a:lumMod val="75000"/>
                  </a:schemeClr>
                </a:solidFill>
                <a:sym typeface="Symbol" panose="05050102010706020507" pitchFamily="18" charset="2"/>
              </a:rPr>
              <a:t>Dioxyde de soufre (SO</a:t>
            </a:r>
            <a:r>
              <a:rPr lang="fr-BE" sz="2000" b="1" baseline="-25000" dirty="0">
                <a:solidFill>
                  <a:schemeClr val="accent2">
                    <a:lumMod val="75000"/>
                  </a:schemeClr>
                </a:solidFill>
                <a:sym typeface="Symbol" panose="05050102010706020507" pitchFamily="18" charset="2"/>
              </a:rPr>
              <a:t>2</a:t>
            </a:r>
            <a:r>
              <a:rPr lang="fr-BE" sz="2000" b="1" dirty="0">
                <a:solidFill>
                  <a:schemeClr val="accent2">
                    <a:lumMod val="75000"/>
                  </a:schemeClr>
                </a:solidFill>
                <a:sym typeface="Symbol" panose="05050102010706020507" pitchFamily="18" charset="2"/>
              </a:rPr>
              <a:t>)</a:t>
            </a:r>
            <a:endParaRPr lang="fr-BE" sz="2000" dirty="0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marL="1371600" lvl="2" indent="-457200" algn="just">
              <a:buSzPct val="120000"/>
              <a:buFont typeface="Arial" panose="020B0604020202020204" pitchFamily="34" charset="0"/>
              <a:buChar char="•"/>
            </a:pPr>
            <a:r>
              <a:rPr lang="fr-BE" sz="1900" dirty="0">
                <a:solidFill>
                  <a:schemeClr val="tx1"/>
                </a:solidFill>
              </a:rPr>
              <a:t>Combustion des combustibles fossiles </a:t>
            </a:r>
            <a:r>
              <a:rPr lang="fr-BE" sz="1900" dirty="0">
                <a:solidFill>
                  <a:schemeClr val="tx1"/>
                </a:solidFill>
                <a:sym typeface="Wingdings" panose="05000000000000000000" pitchFamily="2" charset="2"/>
              </a:rPr>
              <a:t>(charbon, pétrole)</a:t>
            </a:r>
            <a:endParaRPr lang="fr-BE" sz="1900" dirty="0">
              <a:solidFill>
                <a:schemeClr val="tx1"/>
              </a:solidFill>
            </a:endParaRPr>
          </a:p>
          <a:p>
            <a:pPr marL="1371600" lvl="2" indent="-457200" algn="just">
              <a:buSzPct val="120000"/>
              <a:buFont typeface="Arial" panose="020B0604020202020204" pitchFamily="34" charset="0"/>
              <a:buChar char="•"/>
            </a:pPr>
            <a:r>
              <a:rPr lang="fr-BE" sz="1900" dirty="0">
                <a:solidFill>
                  <a:schemeClr val="tx1"/>
                </a:solidFill>
              </a:rPr>
              <a:t>Irritation oculaire, inflammation des voies aériennes (toux, ↑ mucus, infections, aggravation de l’asthme et risque de bronchite chronique) </a:t>
            </a: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8926492"/>
              </p:ext>
            </p:extLst>
          </p:nvPr>
        </p:nvGraphicFramePr>
        <p:xfrm>
          <a:off x="373155" y="208429"/>
          <a:ext cx="11483790" cy="524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6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73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55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029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614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4435">
                <a:tc>
                  <a:txBody>
                    <a:bodyPr/>
                    <a:lstStyle/>
                    <a:p>
                      <a:pPr algn="ctr"/>
                      <a:r>
                        <a:rPr lang="fr-BE" sz="18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Généralités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800" b="1" kern="12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Pharmaco-toxicologie</a:t>
                      </a:r>
                      <a:endParaRPr lang="fr-BE" sz="18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fr-BE" sz="18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E-cigarette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bg1"/>
                          </a:solidFill>
                        </a:rPr>
                        <a:t>Impact</a:t>
                      </a:r>
                      <a:r>
                        <a:rPr lang="fr-BE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fr-BE" dirty="0">
                          <a:solidFill>
                            <a:schemeClr val="bg1"/>
                          </a:solidFill>
                        </a:rPr>
                        <a:t>environnement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Autres tendances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8212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14796" y="1220578"/>
            <a:ext cx="8653764" cy="5204011"/>
          </a:xfrm>
        </p:spPr>
        <p:txBody>
          <a:bodyPr>
            <a:normAutofit lnSpcReduction="10000"/>
          </a:bodyPr>
          <a:lstStyle/>
          <a:p>
            <a:pPr marL="457200" indent="-457200">
              <a:lnSpc>
                <a:spcPct val="150000"/>
              </a:lnSpc>
              <a:buSzPct val="120000"/>
              <a:buFont typeface="Wingdings" panose="05000000000000000000" pitchFamily="2" charset="2"/>
              <a:buChar char="§"/>
            </a:pPr>
            <a:r>
              <a:rPr lang="fr-BE" sz="3200" b="1" dirty="0">
                <a:solidFill>
                  <a:schemeClr val="accent1"/>
                </a:solidFill>
              </a:rPr>
              <a:t>Généralités : </a:t>
            </a:r>
            <a:r>
              <a:rPr lang="fr-BE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 peu d’histoire</a:t>
            </a:r>
            <a:endParaRPr lang="fr-BE" sz="2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895350" lvl="2" indent="-452438" algn="l">
              <a:lnSpc>
                <a:spcPct val="150000"/>
              </a:lnSpc>
              <a:buSzPct val="120000"/>
              <a:buFont typeface="Century Gothic" panose="020B0502020202020204" pitchFamily="34" charset="0"/>
              <a:buChar char="→"/>
            </a:pPr>
            <a:r>
              <a:rPr lang="fr-BE" sz="2000" dirty="0">
                <a:solidFill>
                  <a:schemeClr val="tx1"/>
                </a:solidFill>
              </a:rPr>
              <a:t>Premières cultures de </a:t>
            </a:r>
            <a:r>
              <a:rPr lang="fr-BE" sz="2000" b="1" i="1" dirty="0">
                <a:solidFill>
                  <a:schemeClr val="accent1"/>
                </a:solidFill>
              </a:rPr>
              <a:t>Nicotiana </a:t>
            </a:r>
            <a:r>
              <a:rPr lang="fr-BE" sz="2000" b="1" i="1" dirty="0" err="1">
                <a:solidFill>
                  <a:schemeClr val="accent1"/>
                </a:solidFill>
              </a:rPr>
              <a:t>rustica</a:t>
            </a:r>
            <a:r>
              <a:rPr lang="fr-BE" sz="2000" b="1" i="1" dirty="0">
                <a:solidFill>
                  <a:schemeClr val="accent1"/>
                </a:solidFill>
              </a:rPr>
              <a:t> </a:t>
            </a:r>
            <a:r>
              <a:rPr lang="fr-BE" sz="2000" dirty="0">
                <a:solidFill>
                  <a:schemeClr val="tx1"/>
                </a:solidFill>
              </a:rPr>
              <a:t>et </a:t>
            </a:r>
            <a:r>
              <a:rPr lang="fr-BE" sz="2000" b="1" i="1" dirty="0">
                <a:solidFill>
                  <a:schemeClr val="accent1"/>
                </a:solidFill>
              </a:rPr>
              <a:t>Nicotiana tabacum</a:t>
            </a:r>
            <a:r>
              <a:rPr lang="fr-BE" sz="2000" i="1" dirty="0">
                <a:solidFill>
                  <a:schemeClr val="tx1"/>
                </a:solidFill>
              </a:rPr>
              <a:t> </a:t>
            </a:r>
            <a:r>
              <a:rPr lang="fr-BE" sz="2000" dirty="0">
                <a:solidFill>
                  <a:schemeClr val="tx1"/>
                </a:solidFill>
              </a:rPr>
              <a:t>en Amérique du Sud, entre le Pérou et l’Equateur, de 5000 à 3000 ACN</a:t>
            </a:r>
          </a:p>
          <a:p>
            <a:pPr marL="895350" lvl="2" indent="-452438" algn="l">
              <a:lnSpc>
                <a:spcPct val="150000"/>
              </a:lnSpc>
              <a:buSzPct val="120000"/>
              <a:buFont typeface="Century Gothic" panose="020B0502020202020204" pitchFamily="34" charset="0"/>
              <a:buChar char="→"/>
            </a:pPr>
            <a:r>
              <a:rPr lang="fr-BE" sz="2000" dirty="0">
                <a:solidFill>
                  <a:schemeClr val="tx1"/>
                </a:solidFill>
              </a:rPr>
              <a:t>Appellation provenant soit de l’île de </a:t>
            </a:r>
            <a:r>
              <a:rPr lang="fr-BE" sz="2000" b="1" dirty="0">
                <a:solidFill>
                  <a:schemeClr val="accent1"/>
                </a:solidFill>
              </a:rPr>
              <a:t>Tobago</a:t>
            </a:r>
            <a:r>
              <a:rPr lang="fr-BE" sz="2000" dirty="0">
                <a:solidFill>
                  <a:schemeClr val="tx1"/>
                </a:solidFill>
              </a:rPr>
              <a:t>, soit du nom des </a:t>
            </a:r>
            <a:r>
              <a:rPr lang="fr-BE" sz="2000" dirty="0">
                <a:solidFill>
                  <a:schemeClr val="accent1"/>
                </a:solidFill>
              </a:rPr>
              <a:t>pipes</a:t>
            </a:r>
            <a:r>
              <a:rPr lang="fr-BE" sz="2000" dirty="0">
                <a:solidFill>
                  <a:schemeClr val="tx1"/>
                </a:solidFill>
              </a:rPr>
              <a:t> utilisées par les indigènes</a:t>
            </a:r>
          </a:p>
          <a:p>
            <a:pPr marL="895350" lvl="2" indent="-452438" algn="l">
              <a:lnSpc>
                <a:spcPct val="150000"/>
              </a:lnSpc>
              <a:buSzPct val="120000"/>
              <a:buFont typeface="Century Gothic" panose="020B0502020202020204" pitchFamily="34" charset="0"/>
              <a:buChar char="→"/>
            </a:pPr>
            <a:r>
              <a:rPr lang="fr-BE" sz="2000" dirty="0">
                <a:solidFill>
                  <a:schemeClr val="tx1"/>
                </a:solidFill>
              </a:rPr>
              <a:t>Usage quotidien et lors des rites religieux par les Incas et les Aztèques</a:t>
            </a:r>
          </a:p>
          <a:p>
            <a:pPr marL="895350" lvl="2" indent="-452438" algn="l">
              <a:lnSpc>
                <a:spcPct val="150000"/>
              </a:lnSpc>
              <a:buSzPct val="120000"/>
              <a:buFont typeface="Century Gothic" panose="020B0502020202020204" pitchFamily="34" charset="0"/>
              <a:buChar char="→"/>
            </a:pPr>
            <a:r>
              <a:rPr lang="fr-BE" sz="2000" dirty="0">
                <a:solidFill>
                  <a:schemeClr val="tx1"/>
                </a:solidFill>
              </a:rPr>
              <a:t>Plante médicinale (pure ou mélangée à des feuilles de coca) pour stimuler et lutter contre la faim </a:t>
            </a:r>
          </a:p>
          <a:p>
            <a:pPr marL="895350" lvl="2" indent="-452438" algn="l">
              <a:buSzPct val="120000"/>
              <a:buFont typeface="Century Gothic" panose="020B0502020202020204" pitchFamily="34" charset="0"/>
              <a:buChar char="→"/>
            </a:pPr>
            <a:endParaRPr lang="fr-BE" sz="2000" dirty="0">
              <a:solidFill>
                <a:schemeClr val="tx1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3C392E-9F15-4441-A019-7E9887659A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7880" t="4744" r="8422" b="2645"/>
          <a:stretch/>
        </p:blipFill>
        <p:spPr>
          <a:xfrm>
            <a:off x="10251771" y="2214880"/>
            <a:ext cx="1635429" cy="3240000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BE94D79-F846-43E1-AB0C-5685CA122C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8683174"/>
              </p:ext>
            </p:extLst>
          </p:nvPr>
        </p:nvGraphicFramePr>
        <p:xfrm>
          <a:off x="403410" y="470647"/>
          <a:ext cx="11483790" cy="524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6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73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53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548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198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4435"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bg1"/>
                          </a:solidFill>
                        </a:rPr>
                        <a:t>Généralités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Pharmaco-toxicologie</a:t>
                      </a:r>
                      <a:endParaRPr lang="fr-BE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E-cigarette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Impact</a:t>
                      </a:r>
                      <a:r>
                        <a:rPr lang="fr-B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environnement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Autres tendances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4295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33457" y="918487"/>
            <a:ext cx="10834717" cy="5731084"/>
          </a:xfrm>
        </p:spPr>
        <p:txBody>
          <a:bodyPr>
            <a:normAutofit/>
          </a:bodyPr>
          <a:lstStyle/>
          <a:p>
            <a:pPr marL="457200" indent="-457200">
              <a:buSzPct val="120000"/>
              <a:buFont typeface="Wingdings" panose="05000000000000000000" pitchFamily="2" charset="2"/>
              <a:buChar char="§"/>
            </a:pPr>
            <a:r>
              <a:rPr lang="fr-BE" sz="2800" b="1" dirty="0">
                <a:solidFill>
                  <a:schemeClr val="accent1"/>
                </a:solidFill>
              </a:rPr>
              <a:t>Impact du tabagisme </a:t>
            </a:r>
            <a:r>
              <a:rPr lang="fr-BE" sz="2800" b="1" dirty="0">
                <a:solidFill>
                  <a:schemeClr val="bg1">
                    <a:lumMod val="50000"/>
                  </a:schemeClr>
                </a:solidFill>
              </a:rPr>
              <a:t>versus Pollution de l’air</a:t>
            </a:r>
          </a:p>
          <a:p>
            <a:pPr marL="914400" lvl="1" indent="-457200" algn="just">
              <a:lnSpc>
                <a:spcPct val="150000"/>
              </a:lnSpc>
              <a:buSzPct val="120000"/>
              <a:buFont typeface="Century Gothic" panose="020B0502020202020204" pitchFamily="34" charset="0"/>
              <a:buChar char="→"/>
            </a:pPr>
            <a:r>
              <a:rPr lang="fr-BE" sz="2000" dirty="0">
                <a:solidFill>
                  <a:schemeClr val="tx1"/>
                </a:solidFill>
              </a:rPr>
              <a:t>En 2013, en Belgique : </a:t>
            </a:r>
          </a:p>
          <a:p>
            <a:pPr marL="1371600" lvl="2" indent="-457200" algn="just">
              <a:lnSpc>
                <a:spcPct val="150000"/>
              </a:lnSpc>
              <a:buSzPct val="120000"/>
              <a:buFont typeface="Arial" panose="020B0604020202020204" pitchFamily="34" charset="0"/>
              <a:buChar char="•"/>
            </a:pPr>
            <a:r>
              <a:rPr lang="fr-BE" sz="2000" dirty="0">
                <a:solidFill>
                  <a:schemeClr val="tx1"/>
                </a:solidFill>
              </a:rPr>
              <a:t>14000 décès imputables au tabagisme</a:t>
            </a:r>
          </a:p>
          <a:p>
            <a:pPr marL="1371600" lvl="2" indent="-457200" algn="just">
              <a:lnSpc>
                <a:spcPct val="150000"/>
              </a:lnSpc>
              <a:buSzPct val="120000"/>
              <a:buFont typeface="Arial" panose="020B0604020202020204" pitchFamily="34" charset="0"/>
              <a:buChar char="•"/>
            </a:pPr>
            <a:r>
              <a:rPr lang="fr-BE" sz="2000" dirty="0">
                <a:solidFill>
                  <a:schemeClr val="tx1"/>
                </a:solidFill>
              </a:rPr>
              <a:t>3343 décès imputables à la pollution atmosphérique</a:t>
            </a:r>
            <a:endParaRPr lang="fr-BE" sz="20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914400" lvl="1" indent="-457200" algn="just">
              <a:lnSpc>
                <a:spcPct val="150000"/>
              </a:lnSpc>
              <a:buSzPct val="120000"/>
              <a:buFont typeface="Century Gothic" panose="020B0502020202020204" pitchFamily="34" charset="0"/>
              <a:buChar char="→"/>
            </a:pPr>
            <a:r>
              <a:rPr lang="fr-BE" sz="2000" dirty="0">
                <a:solidFill>
                  <a:schemeClr val="tx1"/>
                </a:solidFill>
                <a:sym typeface="Symbol" panose="05050102010706020507" pitchFamily="18" charset="2"/>
              </a:rPr>
              <a:t>Tabac non repris dans les sources majoritaires de pollution</a:t>
            </a:r>
          </a:p>
          <a:p>
            <a:pPr marL="914400" lvl="1" indent="-457200" algn="just">
              <a:lnSpc>
                <a:spcPct val="150000"/>
              </a:lnSpc>
              <a:buSzPct val="120000"/>
              <a:buFont typeface="Century Gothic" panose="020B0502020202020204" pitchFamily="34" charset="0"/>
              <a:buChar char="→"/>
            </a:pPr>
            <a:r>
              <a:rPr lang="fr-BE" sz="2000" dirty="0">
                <a:solidFill>
                  <a:schemeClr val="tx1"/>
                </a:solidFill>
                <a:sym typeface="Symbol" panose="05050102010706020507" pitchFamily="18" charset="2"/>
              </a:rPr>
              <a:t>Effets additifs</a:t>
            </a:r>
          </a:p>
          <a:p>
            <a:pPr marL="914400" lvl="1" indent="-457200" algn="just">
              <a:lnSpc>
                <a:spcPct val="150000"/>
              </a:lnSpc>
              <a:buSzPct val="120000"/>
              <a:buFont typeface="Century Gothic" panose="020B0502020202020204" pitchFamily="34" charset="0"/>
              <a:buChar char="→"/>
            </a:pPr>
            <a:r>
              <a:rPr lang="fr-BE" sz="2000" dirty="0">
                <a:solidFill>
                  <a:schemeClr val="tx1"/>
                </a:solidFill>
                <a:sym typeface="Symbol" panose="05050102010706020507" pitchFamily="18" charset="2"/>
              </a:rPr>
              <a:t>Fumer à l’intérieur </a:t>
            </a:r>
            <a:r>
              <a:rPr lang="fr-BE" sz="2000" dirty="0">
                <a:solidFill>
                  <a:schemeClr val="tx1"/>
                </a:solidFill>
                <a:sym typeface="Wingdings" panose="05000000000000000000" pitchFamily="2" charset="2"/>
              </a:rPr>
              <a:t> exposition augmentée ++</a:t>
            </a:r>
            <a:endParaRPr lang="fr-BE" sz="2000" dirty="0">
              <a:solidFill>
                <a:schemeClr val="tx1"/>
              </a:solidFill>
              <a:sym typeface="Symbol" panose="05050102010706020507" pitchFamily="18" charset="2"/>
            </a:endParaRPr>
          </a:p>
        </p:txBody>
      </p:sp>
      <p:graphicFrame>
        <p:nvGraphicFramePr>
          <p:cNvPr id="6" name="Tableau 5"/>
          <p:cNvGraphicFramePr>
            <a:graphicFrameLocks noGrp="1"/>
          </p:cNvGraphicFramePr>
          <p:nvPr/>
        </p:nvGraphicFramePr>
        <p:xfrm>
          <a:off x="373155" y="208429"/>
          <a:ext cx="11483790" cy="524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6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73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55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029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614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4435">
                <a:tc>
                  <a:txBody>
                    <a:bodyPr/>
                    <a:lstStyle/>
                    <a:p>
                      <a:pPr algn="ctr"/>
                      <a:r>
                        <a:rPr lang="fr-BE" sz="18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Généralités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800" b="1" kern="12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Pharmaco-toxicologie</a:t>
                      </a:r>
                      <a:endParaRPr lang="fr-BE" sz="18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fr-BE" sz="18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E-cigarette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bg1"/>
                          </a:solidFill>
                        </a:rPr>
                        <a:t>Impact</a:t>
                      </a:r>
                      <a:r>
                        <a:rPr lang="fr-BE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fr-BE" dirty="0">
                          <a:solidFill>
                            <a:schemeClr val="bg1"/>
                          </a:solidFill>
                        </a:rPr>
                        <a:t>environnement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Autres tendances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4" name="Groupe 3">
            <a:extLst>
              <a:ext uri="{FF2B5EF4-FFF2-40B4-BE49-F238E27FC236}">
                <a16:creationId xmlns:a16="http://schemas.microsoft.com/office/drawing/2014/main" id="{DB20D5C9-E057-4709-99DF-0B19DEC55E12}"/>
              </a:ext>
            </a:extLst>
          </p:cNvPr>
          <p:cNvGrpSpPr/>
          <p:nvPr/>
        </p:nvGrpSpPr>
        <p:grpSpPr>
          <a:xfrm>
            <a:off x="1381126" y="5443469"/>
            <a:ext cx="10610850" cy="430887"/>
            <a:chOff x="6125987" y="4172811"/>
            <a:chExt cx="9349471" cy="430887"/>
          </a:xfrm>
        </p:grpSpPr>
        <p:sp>
          <p:nvSpPr>
            <p:cNvPr id="5" name="Flèche : droite 4">
              <a:extLst>
                <a:ext uri="{FF2B5EF4-FFF2-40B4-BE49-F238E27FC236}">
                  <a16:creationId xmlns:a16="http://schemas.microsoft.com/office/drawing/2014/main" id="{56B70628-DD48-4E9B-AF93-D3FD87924319}"/>
                </a:ext>
              </a:extLst>
            </p:cNvPr>
            <p:cNvSpPr/>
            <p:nvPr/>
          </p:nvSpPr>
          <p:spPr>
            <a:xfrm>
              <a:off x="6125987" y="4292276"/>
              <a:ext cx="504000" cy="2160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F26C0271-EBD2-41EA-9768-A85FFF67F898}"/>
                </a:ext>
              </a:extLst>
            </p:cNvPr>
            <p:cNvSpPr txBox="1"/>
            <p:nvPr/>
          </p:nvSpPr>
          <p:spPr>
            <a:xfrm>
              <a:off x="6686778" y="4172811"/>
              <a:ext cx="878868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200" b="1" dirty="0">
                  <a:solidFill>
                    <a:srgbClr val="FFC000"/>
                  </a:solidFill>
                </a:rPr>
                <a:t>Ajout de la toxicité du tabac à celle de la pollution environnementale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46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33457" y="918487"/>
            <a:ext cx="10834717" cy="5406113"/>
          </a:xfrm>
        </p:spPr>
        <p:txBody>
          <a:bodyPr>
            <a:normAutofit/>
          </a:bodyPr>
          <a:lstStyle/>
          <a:p>
            <a:pPr marL="457200" indent="-457200">
              <a:buSzPct val="120000"/>
              <a:buFont typeface="Wingdings" panose="05000000000000000000" pitchFamily="2" charset="2"/>
              <a:buChar char="§"/>
            </a:pPr>
            <a:r>
              <a:rPr lang="fr-BE" sz="2800" b="1" dirty="0">
                <a:solidFill>
                  <a:schemeClr val="accent1"/>
                </a:solidFill>
              </a:rPr>
              <a:t>Impact du tabagisme </a:t>
            </a:r>
            <a:r>
              <a:rPr lang="fr-BE" sz="2800" b="1" dirty="0">
                <a:solidFill>
                  <a:schemeClr val="bg1">
                    <a:lumMod val="50000"/>
                  </a:schemeClr>
                </a:solidFill>
              </a:rPr>
              <a:t>sur l’environnement</a:t>
            </a:r>
          </a:p>
          <a:p>
            <a:pPr marL="914400" lvl="1" indent="-457200" algn="just">
              <a:lnSpc>
                <a:spcPct val="150000"/>
              </a:lnSpc>
              <a:buSzPct val="120000"/>
              <a:buFont typeface="Century Gothic" panose="020B0502020202020204" pitchFamily="34" charset="0"/>
              <a:buChar char="→"/>
            </a:pPr>
            <a:endParaRPr lang="fr-BE" sz="2000" dirty="0">
              <a:solidFill>
                <a:schemeClr val="tx1"/>
              </a:solidFill>
            </a:endParaRPr>
          </a:p>
          <a:p>
            <a:pPr marL="914400" lvl="1" indent="-457200" algn="just">
              <a:lnSpc>
                <a:spcPct val="150000"/>
              </a:lnSpc>
              <a:buSzPct val="120000"/>
              <a:buFont typeface="Century Gothic" panose="020B0502020202020204" pitchFamily="34" charset="0"/>
              <a:buChar char="→"/>
            </a:pPr>
            <a:endParaRPr lang="fr-BE" sz="2000" dirty="0">
              <a:solidFill>
                <a:schemeClr val="tx1"/>
              </a:solidFill>
            </a:endParaRPr>
          </a:p>
          <a:p>
            <a:pPr marL="914400" lvl="1" indent="-457200" algn="just">
              <a:lnSpc>
                <a:spcPct val="150000"/>
              </a:lnSpc>
              <a:buSzPct val="120000"/>
              <a:buFont typeface="Century Gothic" panose="020B0502020202020204" pitchFamily="34" charset="0"/>
              <a:buChar char="→"/>
            </a:pPr>
            <a:endParaRPr lang="fr-BE" sz="2000" dirty="0">
              <a:solidFill>
                <a:schemeClr val="tx1"/>
              </a:solidFill>
            </a:endParaRPr>
          </a:p>
          <a:p>
            <a:pPr marL="914400" lvl="1" indent="-457200" algn="just">
              <a:lnSpc>
                <a:spcPct val="150000"/>
              </a:lnSpc>
              <a:buSzPct val="120000"/>
              <a:buFont typeface="Century Gothic" panose="020B0502020202020204" pitchFamily="34" charset="0"/>
              <a:buChar char="→"/>
            </a:pPr>
            <a:endParaRPr lang="fr-BE" sz="2000" dirty="0">
              <a:solidFill>
                <a:schemeClr val="tx1"/>
              </a:solidFill>
            </a:endParaRPr>
          </a:p>
          <a:p>
            <a:pPr marL="914400" lvl="1" indent="-457200" algn="just">
              <a:lnSpc>
                <a:spcPct val="150000"/>
              </a:lnSpc>
              <a:buSzPct val="120000"/>
              <a:buFont typeface="Century Gothic" panose="020B0502020202020204" pitchFamily="34" charset="0"/>
              <a:buChar char="→"/>
            </a:pPr>
            <a:r>
              <a:rPr lang="fr-BE" sz="2000" dirty="0">
                <a:solidFill>
                  <a:schemeClr val="tx1"/>
                </a:solidFill>
              </a:rPr>
              <a:t>Déforestation pour augmenter de l’espace de culture du tabac</a:t>
            </a:r>
          </a:p>
          <a:p>
            <a:pPr marL="914400" lvl="1" indent="-457200" algn="just">
              <a:lnSpc>
                <a:spcPct val="150000"/>
              </a:lnSpc>
              <a:buSzPct val="120000"/>
              <a:buFont typeface="Century Gothic" panose="020B0502020202020204" pitchFamily="34" charset="0"/>
              <a:buChar char="→"/>
            </a:pPr>
            <a:r>
              <a:rPr lang="fr-BE" sz="2000" dirty="0">
                <a:solidFill>
                  <a:schemeClr val="tx1"/>
                </a:solidFill>
                <a:sym typeface="Symbol" panose="05050102010706020507" pitchFamily="18" charset="2"/>
              </a:rPr>
              <a:t>Fertilisants et pesticides utilisés lors de la culture</a:t>
            </a:r>
          </a:p>
          <a:p>
            <a:pPr marL="914400" lvl="1" indent="-457200" algn="just">
              <a:lnSpc>
                <a:spcPct val="150000"/>
              </a:lnSpc>
              <a:buSzPct val="120000"/>
              <a:buFont typeface="Century Gothic" panose="020B0502020202020204" pitchFamily="34" charset="0"/>
              <a:buChar char="→"/>
            </a:pPr>
            <a:r>
              <a:rPr lang="fr-BE" sz="2000" b="1" dirty="0">
                <a:solidFill>
                  <a:schemeClr val="tx1"/>
                </a:solidFill>
                <a:sym typeface="Symbol" panose="05050102010706020507" pitchFamily="18" charset="2"/>
              </a:rPr>
              <a:t>12 ans </a:t>
            </a:r>
            <a:r>
              <a:rPr lang="fr-BE" sz="2000" dirty="0">
                <a:solidFill>
                  <a:schemeClr val="tx1"/>
                </a:solidFill>
                <a:sym typeface="Symbol" panose="05050102010706020507" pitchFamily="18" charset="2"/>
              </a:rPr>
              <a:t>= temps nécessaire pour la décomposition d’un mégot de cigarette</a:t>
            </a:r>
          </a:p>
          <a:p>
            <a:pPr marL="914400" lvl="1" indent="-457200" algn="just">
              <a:lnSpc>
                <a:spcPct val="150000"/>
              </a:lnSpc>
              <a:buSzPct val="120000"/>
              <a:buFont typeface="Century Gothic" panose="020B0502020202020204" pitchFamily="34" charset="0"/>
              <a:buChar char="→"/>
            </a:pPr>
            <a:r>
              <a:rPr lang="fr-BE" sz="2000" dirty="0">
                <a:solidFill>
                  <a:schemeClr val="tx1"/>
                </a:solidFill>
                <a:sym typeface="Symbol" panose="05050102010706020507" pitchFamily="18" charset="2"/>
              </a:rPr>
              <a:t>Chaque année, 4,5 milliards de mégots sont jetés par terre !</a:t>
            </a:r>
          </a:p>
        </p:txBody>
      </p:sp>
      <p:graphicFrame>
        <p:nvGraphicFramePr>
          <p:cNvPr id="6" name="Tableau 5"/>
          <p:cNvGraphicFramePr>
            <a:graphicFrameLocks noGrp="1"/>
          </p:cNvGraphicFramePr>
          <p:nvPr/>
        </p:nvGraphicFramePr>
        <p:xfrm>
          <a:off x="373155" y="208429"/>
          <a:ext cx="11483790" cy="524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6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73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55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029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614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4435">
                <a:tc>
                  <a:txBody>
                    <a:bodyPr/>
                    <a:lstStyle/>
                    <a:p>
                      <a:pPr algn="ctr"/>
                      <a:r>
                        <a:rPr lang="fr-BE" sz="18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Généralités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800" b="1" kern="12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Pharmaco-toxicologie</a:t>
                      </a:r>
                      <a:endParaRPr lang="fr-BE" sz="18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fr-BE" sz="18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E-cigarette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bg1"/>
                          </a:solidFill>
                        </a:rPr>
                        <a:t>Impact</a:t>
                      </a:r>
                      <a:r>
                        <a:rPr lang="fr-BE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fr-BE" dirty="0">
                          <a:solidFill>
                            <a:schemeClr val="bg1"/>
                          </a:solidFill>
                        </a:rPr>
                        <a:t>environnement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Autres tendances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3632889F-9A74-49AA-8565-7BA6FEF17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187" y="1461543"/>
            <a:ext cx="4199255" cy="2160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9C98216-E603-4BEB-AABE-D24E99387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7575" y="1461543"/>
            <a:ext cx="384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2107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138B672-F045-4317-9657-F82703AC433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7200" y="3067236"/>
            <a:ext cx="3500000" cy="2520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674813" y="1129553"/>
            <a:ext cx="8915399" cy="1048871"/>
          </a:xfrm>
        </p:spPr>
        <p:txBody>
          <a:bodyPr/>
          <a:lstStyle/>
          <a:p>
            <a:r>
              <a:rPr lang="fr-BE" dirty="0"/>
              <a:t>Plan de l’exposé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724228" y="2611996"/>
            <a:ext cx="6494928" cy="3657599"/>
          </a:xfrm>
        </p:spPr>
        <p:txBody>
          <a:bodyPr>
            <a:normAutofit/>
          </a:bodyPr>
          <a:lstStyle/>
          <a:p>
            <a:pPr marL="457200" indent="-457200">
              <a:buSzPct val="120000"/>
              <a:buFont typeface="Wingdings" panose="05000000000000000000" pitchFamily="2" charset="2"/>
              <a:buChar char="§"/>
            </a:pPr>
            <a:r>
              <a:rPr lang="fr-BE" sz="3200" b="1" dirty="0"/>
              <a:t>Généralités</a:t>
            </a:r>
          </a:p>
          <a:p>
            <a:pPr marL="457200" indent="-457200">
              <a:buSzPct val="120000"/>
              <a:buFont typeface="Wingdings" panose="05000000000000000000" pitchFamily="2" charset="2"/>
              <a:buChar char="§"/>
            </a:pPr>
            <a:r>
              <a:rPr lang="fr-BE" sz="3200" b="1" dirty="0"/>
              <a:t>Pharmacologie et toxicité</a:t>
            </a:r>
          </a:p>
          <a:p>
            <a:pPr marL="457200" indent="-457200">
              <a:buSzPct val="120000"/>
              <a:buFont typeface="Wingdings" panose="05000000000000000000" pitchFamily="2" charset="2"/>
              <a:buChar char="§"/>
            </a:pPr>
            <a:r>
              <a:rPr lang="fr-BE" sz="3200" b="1" dirty="0"/>
              <a:t>E-cigarette et puff</a:t>
            </a:r>
          </a:p>
          <a:p>
            <a:pPr marL="457200" indent="-457200">
              <a:buSzPct val="120000"/>
              <a:buFont typeface="Wingdings" panose="05000000000000000000" pitchFamily="2" charset="2"/>
              <a:buChar char="§"/>
            </a:pPr>
            <a:r>
              <a:rPr lang="fr-BE" sz="3200" b="1" dirty="0"/>
              <a:t>Impact sur l’environnement</a:t>
            </a:r>
          </a:p>
          <a:p>
            <a:pPr marL="457200" indent="-457200">
              <a:buSzPct val="120000"/>
              <a:buFont typeface="Wingdings" panose="05000000000000000000" pitchFamily="2" charset="2"/>
              <a:buChar char="§"/>
            </a:pPr>
            <a:r>
              <a:rPr lang="fr-BE" sz="3200" b="1" dirty="0">
                <a:solidFill>
                  <a:schemeClr val="accent1"/>
                </a:solidFill>
              </a:rPr>
              <a:t>Autres tendances</a:t>
            </a: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062847"/>
              </p:ext>
            </p:extLst>
          </p:nvPr>
        </p:nvGraphicFramePr>
        <p:xfrm>
          <a:off x="403410" y="470647"/>
          <a:ext cx="11483790" cy="524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6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73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43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763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993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4435">
                <a:tc>
                  <a:txBody>
                    <a:bodyPr/>
                    <a:lstStyle/>
                    <a:p>
                      <a:pPr algn="ctr"/>
                      <a:r>
                        <a:rPr lang="fr-BE" sz="18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Généralités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800" b="1" kern="12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Pharmaco-toxicologie</a:t>
                      </a:r>
                      <a:endParaRPr lang="fr-BE" sz="18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fr-BE" sz="18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E-cigarette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8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Impact environnement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bg1"/>
                          </a:solidFill>
                        </a:rPr>
                        <a:t>Autres tendances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47258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138B672-F045-4317-9657-F82703AC433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39575" y="4515856"/>
            <a:ext cx="2500000" cy="1800000"/>
          </a:xfrm>
          <a:prstGeom prst="rect">
            <a:avLst/>
          </a:prstGeom>
        </p:spPr>
      </p:pic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955965"/>
              </p:ext>
            </p:extLst>
          </p:nvPr>
        </p:nvGraphicFramePr>
        <p:xfrm>
          <a:off x="355785" y="251607"/>
          <a:ext cx="11483790" cy="524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6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73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43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763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993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4435">
                <a:tc>
                  <a:txBody>
                    <a:bodyPr/>
                    <a:lstStyle/>
                    <a:p>
                      <a:pPr algn="ctr"/>
                      <a:r>
                        <a:rPr lang="fr-BE" sz="18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Généralités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800" b="1" kern="12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Pharmaco-toxicologie</a:t>
                      </a:r>
                      <a:endParaRPr lang="fr-BE" sz="18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fr-BE" sz="18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E-cigarette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8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Impact environnement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bg1"/>
                          </a:solidFill>
                        </a:rPr>
                        <a:t>Autres tendances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Sous-titre 2">
            <a:extLst>
              <a:ext uri="{FF2B5EF4-FFF2-40B4-BE49-F238E27FC236}">
                <a16:creationId xmlns:a16="http://schemas.microsoft.com/office/drawing/2014/main" id="{ABD836BF-0041-4492-BB6C-D4ECAE7BB5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6861" y="933297"/>
            <a:ext cx="10912714" cy="5249209"/>
          </a:xfrm>
        </p:spPr>
        <p:txBody>
          <a:bodyPr>
            <a:normAutofit fontScale="85000" lnSpcReduction="10000"/>
          </a:bodyPr>
          <a:lstStyle/>
          <a:p>
            <a:pPr marL="457200" indent="-457200">
              <a:lnSpc>
                <a:spcPct val="150000"/>
              </a:lnSpc>
              <a:buSzPct val="120000"/>
              <a:buFont typeface="Wingdings" panose="05000000000000000000" pitchFamily="2" charset="2"/>
              <a:buChar char="§"/>
            </a:pPr>
            <a:r>
              <a:rPr lang="fr-BE" sz="3200" b="1" dirty="0">
                <a:solidFill>
                  <a:schemeClr val="accent1"/>
                </a:solidFill>
              </a:rPr>
              <a:t>Autres tendances : </a:t>
            </a:r>
            <a:r>
              <a:rPr lang="fr-BE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SNUS</a:t>
            </a:r>
          </a:p>
          <a:p>
            <a:pPr marL="914400" lvl="1" indent="-457200" algn="just">
              <a:lnSpc>
                <a:spcPct val="170000"/>
              </a:lnSpc>
              <a:buSzPct val="120000"/>
              <a:buFont typeface="Century Gothic" panose="020B0502020202020204" pitchFamily="34" charset="0"/>
              <a:buChar char="→"/>
            </a:pPr>
            <a:r>
              <a:rPr lang="fr-BE" sz="2400" dirty="0">
                <a:solidFill>
                  <a:schemeClr val="tx1"/>
                </a:solidFill>
              </a:rPr>
              <a:t>Tabac à sucer, emballé dans un petit sachet poreux, placé dans la bouche en contact avec la gencive </a:t>
            </a:r>
            <a:r>
              <a:rPr lang="fr-BE" sz="2400" dirty="0">
                <a:solidFill>
                  <a:schemeClr val="tx1"/>
                </a:solidFill>
                <a:sym typeface="Wingdings" panose="05000000000000000000" pitchFamily="2" charset="2"/>
              </a:rPr>
              <a:t> passage de nicotine dans le sang</a:t>
            </a:r>
            <a:endParaRPr lang="fr-BE" sz="2400" dirty="0">
              <a:solidFill>
                <a:schemeClr val="tx1"/>
              </a:solidFill>
            </a:endParaRPr>
          </a:p>
          <a:p>
            <a:pPr marL="914400" lvl="1" indent="-457200" algn="just">
              <a:lnSpc>
                <a:spcPct val="170000"/>
              </a:lnSpc>
              <a:buSzPct val="120000"/>
              <a:buFont typeface="Century Gothic" panose="020B0502020202020204" pitchFamily="34" charset="0"/>
              <a:buChar char="→"/>
            </a:pPr>
            <a:r>
              <a:rPr lang="fr-BE" sz="2400" dirty="0">
                <a:solidFill>
                  <a:schemeClr val="tx1"/>
                </a:solidFill>
              </a:rPr>
              <a:t>Présence de nicotine </a:t>
            </a:r>
            <a:r>
              <a:rPr lang="fr-BE" sz="2400" dirty="0">
                <a:solidFill>
                  <a:schemeClr val="tx1"/>
                </a:solidFill>
                <a:sym typeface="Wingdings" panose="05000000000000000000" pitchFamily="2" charset="2"/>
              </a:rPr>
              <a:t> pouvoir addictogène</a:t>
            </a:r>
            <a:endParaRPr lang="fr-BE" sz="2400" dirty="0">
              <a:solidFill>
                <a:schemeClr val="tx1"/>
              </a:solidFill>
            </a:endParaRPr>
          </a:p>
          <a:p>
            <a:pPr marL="914400" lvl="1" indent="-457200" algn="l">
              <a:lnSpc>
                <a:spcPct val="170000"/>
              </a:lnSpc>
              <a:buSzPct val="120000"/>
              <a:buFont typeface="Century Gothic" panose="020B0502020202020204" pitchFamily="34" charset="0"/>
              <a:buChar char="→"/>
            </a:pPr>
            <a:r>
              <a:rPr lang="fr-BE" sz="2400" dirty="0">
                <a:solidFill>
                  <a:schemeClr val="tx1"/>
                </a:solidFill>
              </a:rPr>
              <a:t>Apparemment, moins de risques sanitaires que la cigarette </a:t>
            </a:r>
          </a:p>
          <a:p>
            <a:pPr marL="914400" lvl="1" indent="-457200" algn="just">
              <a:lnSpc>
                <a:spcPct val="170000"/>
              </a:lnSpc>
              <a:buSzPct val="120000"/>
              <a:buFont typeface="Century Gothic" panose="020B0502020202020204" pitchFamily="34" charset="0"/>
              <a:buChar char="→"/>
            </a:pPr>
            <a:r>
              <a:rPr lang="fr-BE" sz="2400" dirty="0">
                <a:solidFill>
                  <a:schemeClr val="tx1"/>
                </a:solidFill>
              </a:rPr>
              <a:t>Interdit de production et de commercialisation en UE, sauf en Suède et Norvège</a:t>
            </a:r>
          </a:p>
          <a:p>
            <a:pPr marL="800100" lvl="1" indent="-342900" algn="just">
              <a:lnSpc>
                <a:spcPct val="170000"/>
              </a:lnSpc>
              <a:buSzPct val="120000"/>
              <a:buFont typeface="Century Gothic" panose="020B0502020202020204" pitchFamily="34" charset="0"/>
              <a:buChar char="→"/>
            </a:pPr>
            <a:r>
              <a:rPr lang="fr-BE" sz="2000" dirty="0">
                <a:solidFill>
                  <a:schemeClr val="tx1"/>
                </a:solidFill>
                <a:sym typeface="Wingdings" panose="05000000000000000000" pitchFamily="2" charset="2"/>
              </a:rPr>
              <a:t>	</a:t>
            </a:r>
            <a:r>
              <a:rPr lang="fr-BE" sz="2400" dirty="0">
                <a:solidFill>
                  <a:schemeClr val="tx1"/>
                </a:solidFill>
              </a:rPr>
              <a:t>Portion de SNUS </a:t>
            </a:r>
            <a:r>
              <a:rPr lang="fr-BE" sz="2000" dirty="0">
                <a:solidFill>
                  <a:schemeClr val="tx1"/>
                </a:solidFill>
              </a:rPr>
              <a:t>: </a:t>
            </a:r>
            <a:r>
              <a:rPr lang="fr-BE" sz="2400" dirty="0">
                <a:solidFill>
                  <a:schemeClr val="tx1"/>
                </a:solidFill>
              </a:rPr>
              <a:t>1 à 2 g, nicotine entre  </a:t>
            </a:r>
            <a:r>
              <a:rPr lang="fr-BE" sz="2000" b="1" dirty="0">
                <a:solidFill>
                  <a:schemeClr val="tx1"/>
                </a:solidFill>
              </a:rPr>
              <a:t>5 et 11 mg/g</a:t>
            </a:r>
            <a:endParaRPr lang="fr-BE" sz="2000" dirty="0">
              <a:solidFill>
                <a:schemeClr val="tx1"/>
              </a:solidFill>
            </a:endParaRPr>
          </a:p>
          <a:p>
            <a:pPr lvl="1" algn="just">
              <a:lnSpc>
                <a:spcPct val="150000"/>
              </a:lnSpc>
              <a:buSzPct val="120000"/>
            </a:pPr>
            <a:r>
              <a:rPr lang="fr-BE" sz="20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07369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8">
            <a:extLst>
              <a:ext uri="{FF2B5EF4-FFF2-40B4-BE49-F238E27FC236}">
                <a16:creationId xmlns:a16="http://schemas.microsoft.com/office/drawing/2014/main" id="{03BE026E-B01E-4011-A830-86AFE927F2A2}"/>
              </a:ext>
            </a:extLst>
          </p:cNvPr>
          <p:cNvGrpSpPr/>
          <p:nvPr/>
        </p:nvGrpSpPr>
        <p:grpSpPr>
          <a:xfrm>
            <a:off x="7046632" y="933297"/>
            <a:ext cx="4792943" cy="1800000"/>
            <a:chOff x="0" y="0"/>
            <a:chExt cx="2163445" cy="1578075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AD77AD38-F450-499E-8AB8-3E07A88D02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58" t="29145" r="20801" b="38814"/>
            <a:stretch/>
          </p:blipFill>
          <p:spPr bwMode="auto">
            <a:xfrm>
              <a:off x="0" y="0"/>
              <a:ext cx="2163445" cy="151193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9" name="Zone de texte 2">
              <a:extLst>
                <a:ext uri="{FF2B5EF4-FFF2-40B4-BE49-F238E27FC236}">
                  <a16:creationId xmlns:a16="http://schemas.microsoft.com/office/drawing/2014/main" id="{7E00C53F-E74E-4900-97FE-FA81328B3D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1362075"/>
              <a:ext cx="2159635" cy="2160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r-BE" sz="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Région de Charleroi – Avril 2021</a:t>
              </a:r>
              <a:endParaRPr lang="fr-FR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6" name="Tableau 5"/>
          <p:cNvGraphicFramePr>
            <a:graphicFrameLocks noGrp="1"/>
          </p:cNvGraphicFramePr>
          <p:nvPr/>
        </p:nvGraphicFramePr>
        <p:xfrm>
          <a:off x="355785" y="251607"/>
          <a:ext cx="11483790" cy="524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6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73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43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763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993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4435">
                <a:tc>
                  <a:txBody>
                    <a:bodyPr/>
                    <a:lstStyle/>
                    <a:p>
                      <a:pPr algn="ctr"/>
                      <a:r>
                        <a:rPr lang="fr-BE" sz="18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Généralités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800" b="1" kern="12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Pharmaco-toxicologie</a:t>
                      </a:r>
                      <a:endParaRPr lang="fr-BE" sz="18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fr-BE" sz="18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E-cigarette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8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Impact environnement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bg1"/>
                          </a:solidFill>
                        </a:rPr>
                        <a:t>Autres tendances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Sous-titre 2">
            <a:extLst>
              <a:ext uri="{FF2B5EF4-FFF2-40B4-BE49-F238E27FC236}">
                <a16:creationId xmlns:a16="http://schemas.microsoft.com/office/drawing/2014/main" id="{ABD836BF-0041-4492-BB6C-D4ECAE7BB5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6861" y="933297"/>
            <a:ext cx="10912714" cy="5581803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lnSpc>
                <a:spcPct val="150000"/>
              </a:lnSpc>
              <a:buSzPct val="120000"/>
              <a:buFont typeface="Wingdings" panose="05000000000000000000" pitchFamily="2" charset="2"/>
              <a:buChar char="§"/>
            </a:pPr>
            <a:r>
              <a:rPr lang="fr-BE" sz="3200" b="1" dirty="0">
                <a:solidFill>
                  <a:schemeClr val="accent1"/>
                </a:solidFill>
              </a:rPr>
              <a:t>Autres tendances : </a:t>
            </a:r>
            <a:r>
              <a:rPr lang="fr-BE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GAZ HILARANT</a:t>
            </a:r>
          </a:p>
          <a:p>
            <a:pPr>
              <a:lnSpc>
                <a:spcPct val="150000"/>
              </a:lnSpc>
              <a:buSzPct val="120000"/>
            </a:pPr>
            <a:endParaRPr lang="fr-BE" sz="2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50000"/>
              </a:lnSpc>
              <a:buSzPct val="120000"/>
            </a:pPr>
            <a:endParaRPr lang="fr-BE" sz="2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50000"/>
              </a:lnSpc>
              <a:buSzPct val="120000"/>
            </a:pPr>
            <a:endParaRPr lang="fr-BE" sz="2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895350" indent="-457200">
              <a:buFont typeface="Century Gothic" panose="020B0502020202020204" pitchFamily="34" charset="0"/>
              <a:buChar char="→"/>
            </a:pPr>
            <a:r>
              <a:rPr lang="fr-FR" sz="2600" b="1" dirty="0">
                <a:solidFill>
                  <a:schemeClr val="accent2">
                    <a:lumMod val="75000"/>
                  </a:schemeClr>
                </a:solidFill>
              </a:rPr>
              <a:t>Loi du 11 février 2021 </a:t>
            </a:r>
            <a:r>
              <a:rPr lang="fr-FR" sz="2600" dirty="0">
                <a:sym typeface="Wingdings" panose="05000000000000000000" pitchFamily="2" charset="2"/>
              </a:rPr>
              <a:t> interdit la vente de cartouches contenant du N</a:t>
            </a:r>
            <a:r>
              <a:rPr lang="fr-FR" sz="2600" baseline="-25000" dirty="0">
                <a:sym typeface="Wingdings" panose="05000000000000000000" pitchFamily="2" charset="2"/>
              </a:rPr>
              <a:t>2</a:t>
            </a:r>
            <a:r>
              <a:rPr lang="fr-FR" sz="2600" dirty="0">
                <a:sym typeface="Wingdings" panose="05000000000000000000" pitchFamily="2" charset="2"/>
              </a:rPr>
              <a:t>O aux mineurs</a:t>
            </a:r>
          </a:p>
          <a:p>
            <a:pPr marL="895350" indent="-457200">
              <a:buFont typeface="Century Gothic" panose="020B0502020202020204" pitchFamily="34" charset="0"/>
              <a:buChar char="→"/>
            </a:pPr>
            <a:r>
              <a:rPr lang="fr-FR" sz="2600" b="1" dirty="0">
                <a:solidFill>
                  <a:schemeClr val="accent2">
                    <a:lumMod val="75000"/>
                  </a:schemeClr>
                </a:solidFill>
              </a:rPr>
              <a:t>Renforcement des villes et communes </a:t>
            </a:r>
            <a:r>
              <a:rPr lang="fr-FR" sz="2600" dirty="0">
                <a:sym typeface="Wingdings" panose="05000000000000000000" pitchFamily="2" charset="2"/>
              </a:rPr>
              <a:t> contrôle de la détention et de l’usage dans les espaces publics</a:t>
            </a:r>
          </a:p>
          <a:p>
            <a:pPr marL="895350" indent="-352425">
              <a:buFont typeface="Century Gothic" panose="020B0502020202020204" pitchFamily="34" charset="0"/>
              <a:buChar char="→"/>
            </a:pPr>
            <a:r>
              <a:rPr lang="fr-FR" sz="2600" dirty="0"/>
              <a:t>Propriétés euphorisantes, anesthésiantes et antalgiques </a:t>
            </a:r>
            <a:r>
              <a:rPr lang="fr-FR" sz="2600" dirty="0">
                <a:sym typeface="Wingdings" panose="05000000000000000000" pitchFamily="2" charset="2"/>
              </a:rPr>
              <a:t> usage médical et folklorique </a:t>
            </a:r>
            <a:endParaRPr lang="fr-FR" sz="2600" dirty="0"/>
          </a:p>
          <a:p>
            <a:pPr marL="895350" indent="-352425">
              <a:buFont typeface="Century Gothic" panose="020B0502020202020204" pitchFamily="34" charset="0"/>
              <a:buChar char="→"/>
            </a:pPr>
            <a:r>
              <a:rPr lang="fr-BE" sz="2600" dirty="0"/>
              <a:t>Apparition rapide d’un rire incontrôlable, d’un sentiment de bien-être intense, d’euphorie, de sensations d’ébriété, de la désinhibition, des hallucinations, et parfois d’une perception de dissociation </a:t>
            </a:r>
          </a:p>
          <a:p>
            <a:pPr marL="895350" indent="-352425">
              <a:buFont typeface="Century Gothic" panose="020B0502020202020204" pitchFamily="34" charset="0"/>
              <a:buChar char="→"/>
            </a:pPr>
            <a:r>
              <a:rPr lang="fr-FR" sz="2600" dirty="0"/>
              <a:t>Gaz propulseur pour siphons alimentaires </a:t>
            </a:r>
            <a:r>
              <a:rPr lang="fr-FR" sz="2600" dirty="0">
                <a:sym typeface="Wingdings" panose="05000000000000000000" pitchFamily="2" charset="2"/>
              </a:rPr>
              <a:t> prix dérisoire (5€ / 10 cartouches)</a:t>
            </a:r>
            <a:endParaRPr lang="fr-FR" sz="2600" dirty="0"/>
          </a:p>
          <a:p>
            <a:pPr marL="895350" indent="-352425">
              <a:buFont typeface="Century Gothic" panose="020B0502020202020204" pitchFamily="34" charset="0"/>
              <a:buChar char="→"/>
            </a:pPr>
            <a:r>
              <a:rPr lang="fr-FR" sz="2600" dirty="0"/>
              <a:t>Inhalation par voie buccale vers les poumons </a:t>
            </a:r>
            <a:r>
              <a:rPr lang="fr-FR" sz="2600" dirty="0">
                <a:sym typeface="Wingdings" panose="05000000000000000000" pitchFamily="2" charset="2"/>
              </a:rPr>
              <a:t> action très rapide et largement distribué dans les organes vascularisés </a:t>
            </a:r>
          </a:p>
          <a:p>
            <a:pPr marL="895350" indent="-352425">
              <a:buFont typeface="Century Gothic" panose="020B0502020202020204" pitchFamily="34" charset="0"/>
              <a:buChar char="→"/>
            </a:pPr>
            <a:r>
              <a:rPr lang="fr-FR" sz="2600" dirty="0">
                <a:sym typeface="Wingdings" panose="05000000000000000000" pitchFamily="2" charset="2"/>
              </a:rPr>
              <a:t>Perturbation de la vigilance et des réflexes  environ 30 minutes après l’inhalation </a:t>
            </a:r>
            <a:r>
              <a:rPr lang="fr-BE" sz="26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endParaRPr lang="fr-BE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88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/>
          <p:cNvGraphicFramePr>
            <a:graphicFrameLocks noGrp="1"/>
          </p:cNvGraphicFramePr>
          <p:nvPr/>
        </p:nvGraphicFramePr>
        <p:xfrm>
          <a:off x="355785" y="251607"/>
          <a:ext cx="11483790" cy="524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6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73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43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763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993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4435">
                <a:tc>
                  <a:txBody>
                    <a:bodyPr/>
                    <a:lstStyle/>
                    <a:p>
                      <a:pPr algn="ctr"/>
                      <a:r>
                        <a:rPr lang="fr-BE" sz="18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Généralités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800" b="1" kern="12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Pharmaco-toxicologie</a:t>
                      </a:r>
                      <a:endParaRPr lang="fr-BE" sz="18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fr-BE" sz="18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E-cigarette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8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Impact environnement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bg1"/>
                          </a:solidFill>
                        </a:rPr>
                        <a:t>Autres tendances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Sous-titre 2">
            <a:extLst>
              <a:ext uri="{FF2B5EF4-FFF2-40B4-BE49-F238E27FC236}">
                <a16:creationId xmlns:a16="http://schemas.microsoft.com/office/drawing/2014/main" id="{ABD836BF-0041-4492-BB6C-D4ECAE7BB5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6861" y="933297"/>
            <a:ext cx="10912714" cy="5581803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lnSpc>
                <a:spcPct val="150000"/>
              </a:lnSpc>
              <a:buSzPct val="120000"/>
              <a:buFont typeface="Wingdings" panose="05000000000000000000" pitchFamily="2" charset="2"/>
              <a:buChar char="§"/>
            </a:pPr>
            <a:r>
              <a:rPr lang="fr-BE" sz="3200" b="1" dirty="0">
                <a:solidFill>
                  <a:schemeClr val="accent1"/>
                </a:solidFill>
              </a:rPr>
              <a:t>Autres tendances : </a:t>
            </a:r>
            <a:r>
              <a:rPr lang="fr-BE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GAZ HILARANT</a:t>
            </a:r>
          </a:p>
          <a:p>
            <a:pPr>
              <a:lnSpc>
                <a:spcPct val="150000"/>
              </a:lnSpc>
              <a:buSzPct val="120000"/>
            </a:pPr>
            <a:endParaRPr lang="fr-BE" sz="2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50000"/>
              </a:lnSpc>
              <a:buSzPct val="120000"/>
            </a:pPr>
            <a:endParaRPr lang="fr-BE" sz="2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895350" indent="-457200">
              <a:buFont typeface="Century Gothic" panose="020B0502020202020204" pitchFamily="34" charset="0"/>
              <a:buChar char="→"/>
            </a:pPr>
            <a:r>
              <a:rPr lang="fr-FR" sz="2900" dirty="0"/>
              <a:t>Utilisation via siphon ou cracker </a:t>
            </a:r>
            <a:r>
              <a:rPr lang="fr-FR" sz="2900" dirty="0">
                <a:sym typeface="Wingdings" panose="05000000000000000000" pitchFamily="2" charset="2"/>
              </a:rPr>
              <a:t> pour réchauffer le gaz et permettre l’inhalation répétée du gaz jusqu’à l’apparition des effets</a:t>
            </a:r>
          </a:p>
          <a:p>
            <a:pPr marL="895350" indent="-457200">
              <a:buFont typeface="Century Gothic" panose="020B0502020202020204" pitchFamily="34" charset="0"/>
              <a:buChar char="→"/>
            </a:pPr>
            <a:r>
              <a:rPr lang="fr-BE" sz="2800" dirty="0"/>
              <a:t>Augmentation importante du phénomène depuis environ 5 ans</a:t>
            </a:r>
            <a:endParaRPr lang="fr-FR" sz="2600" dirty="0">
              <a:sym typeface="Wingdings" panose="05000000000000000000" pitchFamily="2" charset="2"/>
            </a:endParaRPr>
          </a:p>
          <a:p>
            <a:pPr marL="1441450" lvl="1" indent="-457200" algn="l">
              <a:buSzPct val="120000"/>
              <a:buFont typeface="Arial" panose="020B0604020202020204" pitchFamily="34" charset="0"/>
              <a:buChar char="•"/>
            </a:pPr>
            <a:r>
              <a:rPr lang="fr-FR" sz="2600" dirty="0"/>
              <a:t>+/- 3% de jeunes élèves &lt; 20 ans</a:t>
            </a:r>
          </a:p>
          <a:p>
            <a:pPr marL="1441450" lvl="1" indent="-457200" algn="l">
              <a:buSzPct val="120000"/>
              <a:buFont typeface="Arial" panose="020B0604020202020204" pitchFamily="34" charset="0"/>
              <a:buChar char="•"/>
            </a:pPr>
            <a:r>
              <a:rPr lang="fr-FR" sz="2600" dirty="0"/>
              <a:t>+/- 6 % de jeunes conducteurs </a:t>
            </a:r>
            <a:r>
              <a:rPr lang="fr-FR" sz="2600" dirty="0">
                <a:sym typeface="Wingdings" panose="05000000000000000000" pitchFamily="2" charset="2"/>
              </a:rPr>
              <a:t> conduisent minimum 1x/mois après avoir consommé !</a:t>
            </a:r>
          </a:p>
          <a:p>
            <a:pPr marL="1441450" lvl="1" indent="-457200" algn="l">
              <a:buSzPct val="120000"/>
              <a:buFont typeface="Arial" panose="020B0604020202020204" pitchFamily="34" charset="0"/>
              <a:buChar char="•"/>
            </a:pPr>
            <a:r>
              <a:rPr lang="fr-FR" sz="2600" dirty="0">
                <a:sym typeface="Wingdings" panose="05000000000000000000" pitchFamily="2" charset="2"/>
              </a:rPr>
              <a:t>+/- 14 % conducteurs &lt; 34 ans  consomment régulièrement avant de conduire </a:t>
            </a:r>
            <a:endParaRPr lang="fr-FR" sz="2600" dirty="0"/>
          </a:p>
          <a:p>
            <a:pPr marL="895350" indent="-352425">
              <a:buFont typeface="Century Gothic" panose="020B0502020202020204" pitchFamily="34" charset="0"/>
              <a:buChar char="→"/>
            </a:pPr>
            <a:r>
              <a:rPr lang="fr-FR" sz="2900" dirty="0"/>
              <a:t>Hommes jeunes</a:t>
            </a:r>
            <a:r>
              <a:rPr lang="fr-BE" sz="2900" dirty="0"/>
              <a:t> </a:t>
            </a:r>
          </a:p>
          <a:p>
            <a:pPr marL="895350" indent="-352425">
              <a:buFont typeface="Century Gothic" panose="020B0502020202020204" pitchFamily="34" charset="0"/>
              <a:buChar char="→"/>
            </a:pPr>
            <a:r>
              <a:rPr lang="fr-FR" sz="2900" dirty="0"/>
              <a:t>Peu toxique, mais complications sévères possibles en cas de consommation de grandes quantités</a:t>
            </a:r>
          </a:p>
          <a:p>
            <a:pPr marL="895350" indent="-352425">
              <a:buFont typeface="Century Gothic" panose="020B0502020202020204" pitchFamily="34" charset="0"/>
              <a:buChar char="→"/>
            </a:pPr>
            <a:r>
              <a:rPr lang="fr-FR" sz="2900" dirty="0">
                <a:sym typeface="Wingdings" panose="05000000000000000000" pitchFamily="2" charset="2"/>
              </a:rPr>
              <a:t>Analyses  quasi impossible à détecter dans les échantillons biologiques des sujets vivants </a:t>
            </a:r>
          </a:p>
          <a:p>
            <a:pPr marL="895350" indent="-352425">
              <a:buFont typeface="Century Gothic" panose="020B0502020202020204" pitchFamily="34" charset="0"/>
              <a:buChar char="→"/>
            </a:pPr>
            <a:endParaRPr lang="fr-BE" sz="2600" dirty="0">
              <a:solidFill>
                <a:schemeClr val="tx1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433A235-C573-44A9-A77C-773C70C3C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1155" y="933297"/>
            <a:ext cx="2598420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2366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638300" y="1091079"/>
            <a:ext cx="8915399" cy="918584"/>
          </a:xfrm>
        </p:spPr>
        <p:txBody>
          <a:bodyPr/>
          <a:lstStyle/>
          <a:p>
            <a:r>
              <a:rPr lang="fr-BE" dirty="0"/>
              <a:t>Conclusion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697FB3B-F0B3-4F9C-BAEA-4369D7E43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777" y="1902460"/>
            <a:ext cx="6835050" cy="4680000"/>
          </a:xfrm>
          <a:prstGeom prst="rect">
            <a:avLst/>
          </a:prstGeom>
        </p:spPr>
      </p:pic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7824290"/>
              </p:ext>
            </p:extLst>
          </p:nvPr>
        </p:nvGraphicFramePr>
        <p:xfrm>
          <a:off x="403410" y="470647"/>
          <a:ext cx="11483790" cy="524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6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73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43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763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993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4435">
                <a:tc>
                  <a:txBody>
                    <a:bodyPr/>
                    <a:lstStyle/>
                    <a:p>
                      <a:pPr algn="ctr"/>
                      <a:r>
                        <a:rPr lang="fr-BE" sz="18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Généralités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800" b="1" kern="12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Pharmaco-toxicologie</a:t>
                      </a:r>
                      <a:endParaRPr lang="fr-BE" sz="18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fr-BE" sz="18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E-cigarette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8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Impact environnement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8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Autres tendances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06959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638300" y="1091079"/>
            <a:ext cx="8915399" cy="918584"/>
          </a:xfrm>
        </p:spPr>
        <p:txBody>
          <a:bodyPr/>
          <a:lstStyle/>
          <a:p>
            <a:r>
              <a:rPr lang="fr-BE" dirty="0"/>
              <a:t>Conclusion</a:t>
            </a:r>
          </a:p>
        </p:txBody>
      </p:sp>
      <p:graphicFrame>
        <p:nvGraphicFramePr>
          <p:cNvPr id="6" name="Tableau 5"/>
          <p:cNvGraphicFramePr>
            <a:graphicFrameLocks noGrp="1"/>
          </p:cNvGraphicFramePr>
          <p:nvPr/>
        </p:nvGraphicFramePr>
        <p:xfrm>
          <a:off x="403410" y="470647"/>
          <a:ext cx="11483790" cy="524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6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73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43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763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993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4435">
                <a:tc>
                  <a:txBody>
                    <a:bodyPr/>
                    <a:lstStyle/>
                    <a:p>
                      <a:pPr algn="ctr"/>
                      <a:r>
                        <a:rPr lang="fr-BE" sz="18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Généralités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800" b="1" kern="12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Pharmaco-toxicologie</a:t>
                      </a:r>
                      <a:endParaRPr lang="fr-BE" sz="18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fr-BE" sz="18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E-cigarette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8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Impact environnement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8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Autres tendances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8C842985-BB3D-4618-908D-B9E05852C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9862" y="1248338"/>
            <a:ext cx="2457338" cy="3600000"/>
          </a:xfrm>
          <a:prstGeom prst="rect">
            <a:avLst/>
          </a:prstGeom>
        </p:spPr>
      </p:pic>
      <p:sp>
        <p:nvSpPr>
          <p:cNvPr id="7" name="Sous-titre 2">
            <a:extLst>
              <a:ext uri="{FF2B5EF4-FFF2-40B4-BE49-F238E27FC236}">
                <a16:creationId xmlns:a16="http://schemas.microsoft.com/office/drawing/2014/main" id="{5DFDAA42-0E5C-498C-8AF5-73B1DBAAC6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7846" y="2009663"/>
            <a:ext cx="8242016" cy="4848337"/>
          </a:xfrm>
        </p:spPr>
        <p:txBody>
          <a:bodyPr>
            <a:normAutofit fontScale="55000" lnSpcReduction="20000"/>
          </a:bodyPr>
          <a:lstStyle/>
          <a:p>
            <a:pPr marL="457200" indent="-457200">
              <a:lnSpc>
                <a:spcPct val="150000"/>
              </a:lnSpc>
              <a:buSzPct val="120000"/>
              <a:buFont typeface="Wingdings" panose="05000000000000000000" pitchFamily="2" charset="2"/>
              <a:buChar char="§"/>
            </a:pPr>
            <a:r>
              <a:rPr lang="fr-BE" sz="3200" b="1" dirty="0">
                <a:solidFill>
                  <a:schemeClr val="accent1"/>
                </a:solidFill>
              </a:rPr>
              <a:t>Cellule Drogue de l’</a:t>
            </a:r>
            <a:r>
              <a:rPr lang="fr-BE" sz="3200" b="1" dirty="0" err="1">
                <a:solidFill>
                  <a:schemeClr val="accent1"/>
                </a:solidFill>
              </a:rPr>
              <a:t>ULiège</a:t>
            </a:r>
            <a:r>
              <a:rPr lang="fr-BE" sz="3200" b="1" dirty="0">
                <a:solidFill>
                  <a:schemeClr val="accent1"/>
                </a:solidFill>
              </a:rPr>
              <a:t> (2019) – 30 questions</a:t>
            </a:r>
            <a:endParaRPr lang="fr-BE" sz="2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914400" lvl="1" indent="-457200" algn="just">
              <a:lnSpc>
                <a:spcPct val="120000"/>
              </a:lnSpc>
              <a:buSzPct val="120000"/>
              <a:buFont typeface="Century Gothic" panose="020B0502020202020204" pitchFamily="34" charset="0"/>
              <a:buChar char="→"/>
            </a:pPr>
            <a:r>
              <a:rPr lang="fr-BE" sz="3300" dirty="0">
                <a:solidFill>
                  <a:schemeClr val="tx1"/>
                </a:solidFill>
              </a:rPr>
              <a:t>Service d</a:t>
            </a:r>
            <a:r>
              <a:rPr lang="fr-BE" sz="3300" dirty="0">
                <a:solidFill>
                  <a:schemeClr val="tx1"/>
                </a:solidFill>
                <a:sym typeface="Wingdings" panose="05000000000000000000" pitchFamily="2" charset="2"/>
              </a:rPr>
              <a:t>e toxicologie</a:t>
            </a:r>
          </a:p>
          <a:p>
            <a:pPr marL="1257300" lvl="2" indent="-342900" algn="just">
              <a:lnSpc>
                <a:spcPct val="120000"/>
              </a:lnSpc>
              <a:buSzPct val="120000"/>
              <a:buFont typeface="Arial" panose="020B0604020202020204" pitchFamily="34" charset="0"/>
              <a:buChar char="•"/>
            </a:pPr>
            <a:r>
              <a:rPr lang="fr-BE" sz="2900" dirty="0">
                <a:solidFill>
                  <a:schemeClr val="tx1"/>
                </a:solidFill>
                <a:sym typeface="Wingdings" panose="05000000000000000000" pitchFamily="2" charset="2"/>
              </a:rPr>
              <a:t>Que sait-on de la composition du tabac et de sa fumée ?</a:t>
            </a:r>
          </a:p>
          <a:p>
            <a:pPr marL="1257300" lvl="2" indent="-342900" algn="just">
              <a:lnSpc>
                <a:spcPct val="120000"/>
              </a:lnSpc>
              <a:buSzPct val="120000"/>
              <a:buFont typeface="Arial" panose="020B0604020202020204" pitchFamily="34" charset="0"/>
              <a:buChar char="•"/>
            </a:pPr>
            <a:r>
              <a:rPr lang="fr-BE" sz="2900" dirty="0">
                <a:solidFill>
                  <a:schemeClr val="tx1"/>
                </a:solidFill>
                <a:sym typeface="Wingdings" panose="05000000000000000000" pitchFamily="2" charset="2"/>
              </a:rPr>
              <a:t>Quels sont les effets toxiques des différents produits identifiés ? </a:t>
            </a:r>
          </a:p>
          <a:p>
            <a:pPr marL="1257300" lvl="2" indent="-342900" algn="just">
              <a:lnSpc>
                <a:spcPct val="120000"/>
              </a:lnSpc>
              <a:buSzPct val="120000"/>
              <a:buFont typeface="Arial" panose="020B0604020202020204" pitchFamily="34" charset="0"/>
              <a:buChar char="•"/>
            </a:pPr>
            <a:r>
              <a:rPr lang="fr-BE" sz="2900" dirty="0">
                <a:solidFill>
                  <a:schemeClr val="tx1"/>
                </a:solidFill>
                <a:sym typeface="Wingdings" panose="05000000000000000000" pitchFamily="2" charset="2"/>
              </a:rPr>
              <a:t>Fumer pendant la grossesse est-il nuisible au fœtus ? </a:t>
            </a:r>
          </a:p>
          <a:p>
            <a:pPr marL="1257300" lvl="2" indent="-342900" algn="just">
              <a:lnSpc>
                <a:spcPct val="120000"/>
              </a:lnSpc>
              <a:buSzPct val="120000"/>
              <a:buFont typeface="Arial" panose="020B0604020202020204" pitchFamily="34" charset="0"/>
              <a:buChar char="•"/>
            </a:pPr>
            <a:r>
              <a:rPr lang="fr-BE" sz="2900" dirty="0">
                <a:solidFill>
                  <a:schemeClr val="tx1"/>
                </a:solidFill>
              </a:rPr>
              <a:t>Vu la pollution de l’air, est-il vraiment utile d’arrêter de fumer ?</a:t>
            </a:r>
          </a:p>
          <a:p>
            <a:pPr marL="914400" lvl="1" indent="-457200" algn="just">
              <a:lnSpc>
                <a:spcPct val="120000"/>
              </a:lnSpc>
              <a:buSzPct val="120000"/>
              <a:buFont typeface="Century Gothic" panose="020B0502020202020204" pitchFamily="34" charset="0"/>
              <a:buChar char="→"/>
            </a:pPr>
            <a:r>
              <a:rPr lang="fr-BE" sz="3300" dirty="0">
                <a:solidFill>
                  <a:schemeClr val="tx1"/>
                </a:solidFill>
              </a:rPr>
              <a:t>17 autres auteurs, dont le Prof P. </a:t>
            </a:r>
            <a:r>
              <a:rPr lang="fr-BE" sz="3300" dirty="0" err="1">
                <a:solidFill>
                  <a:schemeClr val="tx1"/>
                </a:solidFill>
              </a:rPr>
              <a:t>Bartsch</a:t>
            </a:r>
            <a:r>
              <a:rPr lang="fr-BE" sz="3300" dirty="0">
                <a:solidFill>
                  <a:schemeClr val="tx1"/>
                </a:solidFill>
              </a:rPr>
              <a:t> (tabacologue)</a:t>
            </a:r>
          </a:p>
          <a:p>
            <a:pPr marL="1257300" lvl="2" indent="-342900" algn="just">
              <a:lnSpc>
                <a:spcPct val="120000"/>
              </a:lnSpc>
              <a:buSzPct val="120000"/>
              <a:buFont typeface="Arial" panose="020B0604020202020204" pitchFamily="34" charset="0"/>
              <a:buChar char="•"/>
            </a:pPr>
            <a:r>
              <a:rPr lang="fr-BE" sz="2900" dirty="0">
                <a:solidFill>
                  <a:schemeClr val="tx1"/>
                </a:solidFill>
                <a:sym typeface="Wingdings" panose="05000000000000000000" pitchFamily="2" charset="2"/>
              </a:rPr>
              <a:t>Le tabac est-il une drogue ?</a:t>
            </a:r>
          </a:p>
          <a:p>
            <a:pPr marL="1257300" lvl="2" indent="-342900" algn="just">
              <a:lnSpc>
                <a:spcPct val="120000"/>
              </a:lnSpc>
              <a:buSzPct val="120000"/>
              <a:buFont typeface="Arial" panose="020B0604020202020204" pitchFamily="34" charset="0"/>
              <a:buChar char="•"/>
            </a:pPr>
            <a:r>
              <a:rPr lang="fr-BE" sz="2900" dirty="0">
                <a:solidFill>
                  <a:schemeClr val="tx1"/>
                </a:solidFill>
                <a:sym typeface="Wingdings" panose="05000000000000000000" pitchFamily="2" charset="2"/>
              </a:rPr>
              <a:t>Le tabac est-il plus dangereux que le cannabis ? </a:t>
            </a:r>
          </a:p>
          <a:p>
            <a:pPr marL="1257300" lvl="2" indent="-342900" algn="just">
              <a:lnSpc>
                <a:spcPct val="120000"/>
              </a:lnSpc>
              <a:buSzPct val="120000"/>
              <a:buFont typeface="Arial" panose="020B0604020202020204" pitchFamily="34" charset="0"/>
              <a:buChar char="•"/>
            </a:pPr>
            <a:r>
              <a:rPr lang="fr-BE" sz="2900" dirty="0">
                <a:solidFill>
                  <a:schemeClr val="tx1"/>
                </a:solidFill>
                <a:sym typeface="Wingdings" panose="05000000000000000000" pitchFamily="2" charset="2"/>
              </a:rPr>
              <a:t>Le tabagisme passif est-il moins grave que le tabagisme actif ?</a:t>
            </a:r>
          </a:p>
          <a:p>
            <a:pPr marL="1257300" lvl="2" indent="-342900" algn="just">
              <a:lnSpc>
                <a:spcPct val="120000"/>
              </a:lnSpc>
              <a:buSzPct val="120000"/>
              <a:buFont typeface="Arial" panose="020B0604020202020204" pitchFamily="34" charset="0"/>
              <a:buChar char="•"/>
            </a:pPr>
            <a:r>
              <a:rPr lang="fr-BE" sz="2900" dirty="0">
                <a:solidFill>
                  <a:schemeClr val="tx1"/>
                </a:solidFill>
                <a:sym typeface="Wingdings" panose="05000000000000000000" pitchFamily="2" charset="2"/>
              </a:rPr>
              <a:t>J’ai tout essayé pour arrêter de fumer, est-il possible que </a:t>
            </a:r>
          </a:p>
          <a:p>
            <a:pPr lvl="2" algn="just">
              <a:lnSpc>
                <a:spcPct val="120000"/>
              </a:lnSpc>
              <a:buSzPct val="120000"/>
            </a:pPr>
            <a:r>
              <a:rPr lang="fr-BE" sz="2900" dirty="0">
                <a:solidFill>
                  <a:schemeClr val="tx1"/>
                </a:solidFill>
                <a:sym typeface="Wingdings" panose="05000000000000000000" pitchFamily="2" charset="2"/>
              </a:rPr>
              <a:t>      rien ne marche ? </a:t>
            </a:r>
            <a:r>
              <a:rPr lang="fr-BE" sz="24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endParaRPr lang="fr-BE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5617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638300" y="1091079"/>
            <a:ext cx="8915399" cy="918584"/>
          </a:xfrm>
        </p:spPr>
        <p:txBody>
          <a:bodyPr>
            <a:normAutofit/>
          </a:bodyPr>
          <a:lstStyle/>
          <a:p>
            <a:pPr algn="ctr"/>
            <a:r>
              <a:rPr lang="fr-BE" sz="4800" b="1" dirty="0">
                <a:solidFill>
                  <a:srgbClr val="FFC000"/>
                </a:solidFill>
              </a:rPr>
              <a:t>Merci de votre attention</a:t>
            </a:r>
          </a:p>
        </p:txBody>
      </p:sp>
      <p:graphicFrame>
        <p:nvGraphicFramePr>
          <p:cNvPr id="6" name="Tableau 5"/>
          <p:cNvGraphicFramePr>
            <a:graphicFrameLocks noGrp="1"/>
          </p:cNvGraphicFramePr>
          <p:nvPr/>
        </p:nvGraphicFramePr>
        <p:xfrm>
          <a:off x="403410" y="470647"/>
          <a:ext cx="11483790" cy="524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6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73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43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763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993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4435">
                <a:tc>
                  <a:txBody>
                    <a:bodyPr/>
                    <a:lstStyle/>
                    <a:p>
                      <a:pPr algn="ctr"/>
                      <a:r>
                        <a:rPr lang="fr-BE" sz="18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Généralités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800" b="1" kern="12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Pharmaco-toxicologie</a:t>
                      </a:r>
                      <a:endParaRPr lang="fr-BE" sz="18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fr-BE" sz="18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E-cigarette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8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Impact environnement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8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Autres tendances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Sous-titre 4">
            <a:extLst>
              <a:ext uri="{FF2B5EF4-FFF2-40B4-BE49-F238E27FC236}">
                <a16:creationId xmlns:a16="http://schemas.microsoft.com/office/drawing/2014/main" id="{2FF8AC4E-F8E7-4D1B-B76B-76F9F81E79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67420C2-DF8B-4DCC-A0B8-F933B3FE1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159" y="2077667"/>
            <a:ext cx="7652571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21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14795" y="1220578"/>
            <a:ext cx="8318485" cy="5204011"/>
          </a:xfrm>
        </p:spPr>
        <p:txBody>
          <a:bodyPr>
            <a:normAutofit/>
          </a:bodyPr>
          <a:lstStyle/>
          <a:p>
            <a:pPr marL="457200" indent="-457200">
              <a:buSzPct val="120000"/>
              <a:buFont typeface="Wingdings" panose="05000000000000000000" pitchFamily="2" charset="2"/>
              <a:buChar char="§"/>
            </a:pPr>
            <a:r>
              <a:rPr lang="fr-BE" sz="3200" b="1" dirty="0">
                <a:solidFill>
                  <a:schemeClr val="accent1"/>
                </a:solidFill>
              </a:rPr>
              <a:t>Généralités : </a:t>
            </a:r>
            <a:r>
              <a:rPr lang="fr-BE" sz="2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 peu d’histoire </a:t>
            </a:r>
          </a:p>
          <a:p>
            <a:pPr marL="914400" lvl="1" indent="-457200" algn="l">
              <a:buSzPct val="120000"/>
              <a:buFont typeface="Century Gothic" panose="020B0502020202020204" pitchFamily="34" charset="0"/>
              <a:buChar char="→"/>
            </a:pPr>
            <a:r>
              <a:rPr lang="fr-BE" sz="2000" dirty="0">
                <a:solidFill>
                  <a:schemeClr val="tx1"/>
                </a:solidFill>
              </a:rPr>
              <a:t>28 octobre 1492</a:t>
            </a:r>
          </a:p>
          <a:p>
            <a:pPr marL="914400" lvl="1" indent="-457200" algn="l">
              <a:buSzPct val="120000"/>
              <a:buFont typeface="Century Gothic" panose="020B0502020202020204" pitchFamily="34" charset="0"/>
              <a:buChar char="→"/>
            </a:pPr>
            <a:r>
              <a:rPr lang="fr-BE" sz="2000" dirty="0">
                <a:solidFill>
                  <a:schemeClr val="tx1"/>
                </a:solidFill>
              </a:rPr>
              <a:t>Fumigations rituelles religieuses</a:t>
            </a:r>
          </a:p>
          <a:p>
            <a:pPr marL="914400" lvl="1" indent="-457200" algn="l">
              <a:buSzPct val="120000"/>
              <a:buFont typeface="Century Gothic" panose="020B0502020202020204" pitchFamily="34" charset="0"/>
              <a:buChar char="→"/>
            </a:pPr>
            <a:r>
              <a:rPr lang="fr-BE" sz="2000" dirty="0">
                <a:solidFill>
                  <a:schemeClr val="tx1"/>
                </a:solidFill>
              </a:rPr>
              <a:t>Expéditions suivantes : usage courant et répandu dans plusieurs contrées américaines </a:t>
            </a:r>
          </a:p>
          <a:p>
            <a:pPr marL="1371600" lvl="2" indent="-457200" algn="l">
              <a:buSzPct val="120000"/>
              <a:buFont typeface="Century Gothic" panose="020B0502020202020204" pitchFamily="34" charset="0"/>
              <a:buChar char="•"/>
            </a:pPr>
            <a:r>
              <a:rPr lang="fr-BE" sz="1800" dirty="0">
                <a:solidFill>
                  <a:schemeClr val="tx1"/>
                </a:solidFill>
              </a:rPr>
              <a:t>Feuilles roulées en cylindre</a:t>
            </a:r>
          </a:p>
          <a:p>
            <a:pPr marL="1371600" lvl="2" indent="-457200" algn="l">
              <a:buSzPct val="120000"/>
              <a:buFont typeface="Century Gothic" panose="020B0502020202020204" pitchFamily="34" charset="0"/>
              <a:buChar char="•"/>
            </a:pPr>
            <a:r>
              <a:rPr lang="fr-BE" sz="1800" dirty="0">
                <a:solidFill>
                  <a:schemeClr val="tx1"/>
                </a:solidFill>
              </a:rPr>
              <a:t>Pipes ou tuyaux remplis de plante séchée</a:t>
            </a:r>
          </a:p>
          <a:p>
            <a:pPr marL="1371600" lvl="2" indent="-457200" algn="l">
              <a:buSzPct val="120000"/>
              <a:buFont typeface="Century Gothic" panose="020B0502020202020204" pitchFamily="34" charset="0"/>
              <a:buChar char="•"/>
            </a:pPr>
            <a:r>
              <a:rPr lang="fr-BE" sz="1800" dirty="0">
                <a:solidFill>
                  <a:schemeClr val="tx1"/>
                </a:solidFill>
              </a:rPr>
              <a:t>Mastication </a:t>
            </a:r>
          </a:p>
          <a:p>
            <a:pPr marL="1371600" lvl="2" indent="-457200" algn="l">
              <a:buSzPct val="120000"/>
              <a:buFont typeface="Century Gothic" panose="020B0502020202020204" pitchFamily="34" charset="0"/>
              <a:buChar char="•"/>
            </a:pPr>
            <a:r>
              <a:rPr lang="fr-BE" sz="1800" dirty="0">
                <a:solidFill>
                  <a:schemeClr val="tx1"/>
                </a:solidFill>
              </a:rPr>
              <a:t>Boisson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7391" y="2172605"/>
            <a:ext cx="5802045" cy="4320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F3B8DE5-71C9-4F2F-822F-D0571D97467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02566" y="1302583"/>
            <a:ext cx="3384634" cy="2520000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957AD8B3-C44A-4DE2-9E92-37180BE7D4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8683174"/>
              </p:ext>
            </p:extLst>
          </p:nvPr>
        </p:nvGraphicFramePr>
        <p:xfrm>
          <a:off x="403410" y="470647"/>
          <a:ext cx="11483790" cy="524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6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73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53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548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198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4435"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bg1"/>
                          </a:solidFill>
                        </a:rPr>
                        <a:t>Généralités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Pharmaco-toxicologie</a:t>
                      </a:r>
                      <a:endParaRPr lang="fr-BE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E-cigarette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Impact</a:t>
                      </a:r>
                      <a:r>
                        <a:rPr lang="fr-B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environnement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Autres tendances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460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0C212E3-7785-4D5F-A059-E900F676CBC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00999" y="1957696"/>
            <a:ext cx="2986201" cy="4320000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85002" y="1370680"/>
            <a:ext cx="7803014" cy="5288021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SzPct val="120000"/>
              <a:buFont typeface="Wingdings" panose="05000000000000000000" pitchFamily="2" charset="2"/>
              <a:buChar char="§"/>
            </a:pPr>
            <a:r>
              <a:rPr lang="fr-BE" sz="3200" b="1" dirty="0">
                <a:solidFill>
                  <a:schemeClr val="accent1"/>
                </a:solidFill>
              </a:rPr>
              <a:t>Généralités : </a:t>
            </a:r>
            <a:r>
              <a:rPr lang="fr-BE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 peu d’histoire</a:t>
            </a:r>
            <a:endParaRPr lang="fr-BE" sz="2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895350" lvl="2" indent="-452438" algn="l">
              <a:lnSpc>
                <a:spcPct val="150000"/>
              </a:lnSpc>
              <a:buSzPct val="120000"/>
              <a:buFont typeface="Century Gothic" panose="020B0502020202020204" pitchFamily="34" charset="0"/>
              <a:buChar char="→"/>
            </a:pPr>
            <a:r>
              <a:rPr lang="fr-BE" sz="2000" b="1" dirty="0">
                <a:solidFill>
                  <a:schemeClr val="accent2">
                    <a:lumMod val="75000"/>
                  </a:schemeClr>
                </a:solidFill>
              </a:rPr>
              <a:t>1556</a:t>
            </a:r>
            <a:r>
              <a:rPr lang="fr-BE" sz="2000" dirty="0">
                <a:solidFill>
                  <a:schemeClr val="tx1"/>
                </a:solidFill>
              </a:rPr>
              <a:t> : importation des graines de tabac en France </a:t>
            </a:r>
          </a:p>
          <a:p>
            <a:pPr marL="895350" lvl="2" indent="-452438" algn="l">
              <a:lnSpc>
                <a:spcPct val="150000"/>
              </a:lnSpc>
              <a:buSzPct val="120000"/>
              <a:buFont typeface="Century Gothic" panose="020B0502020202020204" pitchFamily="34" charset="0"/>
              <a:buChar char="→"/>
            </a:pPr>
            <a:r>
              <a:rPr lang="fr-BE" sz="2000" b="1" dirty="0">
                <a:solidFill>
                  <a:schemeClr val="accent2">
                    <a:lumMod val="75000"/>
                  </a:schemeClr>
                </a:solidFill>
              </a:rPr>
              <a:t>1560</a:t>
            </a:r>
            <a:r>
              <a:rPr lang="fr-BE" sz="2000" dirty="0">
                <a:solidFill>
                  <a:schemeClr val="tx1"/>
                </a:solidFill>
              </a:rPr>
              <a:t> : </a:t>
            </a:r>
            <a:r>
              <a:rPr lang="fr-BE" sz="2000" b="1" dirty="0">
                <a:solidFill>
                  <a:schemeClr val="accent1"/>
                </a:solidFill>
              </a:rPr>
              <a:t>Jean NICOT </a:t>
            </a:r>
            <a:r>
              <a:rPr lang="fr-BE" sz="2000" dirty="0">
                <a:solidFill>
                  <a:schemeClr val="tx1"/>
                </a:solidFill>
              </a:rPr>
              <a:t>envoie de la poudre de tabac à la Reine Catherine de Médicis pour soigner les migraines importantes de son fils François II, car cette plante présente de nombreuses vertus médicinales</a:t>
            </a:r>
          </a:p>
          <a:p>
            <a:pPr marL="895350" lvl="2" indent="-452438" algn="l">
              <a:lnSpc>
                <a:spcPct val="150000"/>
              </a:lnSpc>
              <a:buSzPct val="120000"/>
              <a:buFont typeface="Century Gothic" panose="020B0502020202020204" pitchFamily="34" charset="0"/>
              <a:buChar char="→"/>
            </a:pPr>
            <a:r>
              <a:rPr lang="fr-BE" sz="2000" b="1" dirty="0">
                <a:solidFill>
                  <a:schemeClr val="accent2">
                    <a:lumMod val="75000"/>
                  </a:schemeClr>
                </a:solidFill>
              </a:rPr>
              <a:t>1753</a:t>
            </a:r>
            <a:r>
              <a:rPr lang="fr-BE" sz="2000" dirty="0">
                <a:solidFill>
                  <a:schemeClr val="tx1"/>
                </a:solidFill>
              </a:rPr>
              <a:t> : Naturaliste </a:t>
            </a:r>
            <a:r>
              <a:rPr lang="fr-BE" sz="2000" b="1" dirty="0">
                <a:solidFill>
                  <a:schemeClr val="accent1"/>
                </a:solidFill>
              </a:rPr>
              <a:t>Carl von Linné </a:t>
            </a:r>
            <a:r>
              <a:rPr lang="fr-BE" sz="2000" dirty="0">
                <a:solidFill>
                  <a:schemeClr val="tx1"/>
                </a:solidFill>
              </a:rPr>
              <a:t>choisit l’appellation </a:t>
            </a:r>
            <a:r>
              <a:rPr lang="fr-BE" sz="2000" i="1" dirty="0">
                <a:solidFill>
                  <a:schemeClr val="accent1"/>
                </a:solidFill>
              </a:rPr>
              <a:t>Nicotiana tabacum </a:t>
            </a:r>
            <a:r>
              <a:rPr lang="fr-BE" sz="2000" dirty="0">
                <a:solidFill>
                  <a:schemeClr val="tx1"/>
                </a:solidFill>
              </a:rPr>
              <a:t>pour désigner la plante à tabac et la </a:t>
            </a:r>
            <a:r>
              <a:rPr lang="fr-BE" sz="2000" b="1" dirty="0">
                <a:solidFill>
                  <a:schemeClr val="accent1"/>
                </a:solidFill>
              </a:rPr>
              <a:t>nicotine</a:t>
            </a:r>
            <a:r>
              <a:rPr lang="fr-BE" sz="2000" dirty="0">
                <a:solidFill>
                  <a:schemeClr val="tx1"/>
                </a:solidFill>
              </a:rPr>
              <a:t> pour la molécule active 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6F0A7EB-18B7-4E3A-A807-6D04F194C0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8683174"/>
              </p:ext>
            </p:extLst>
          </p:nvPr>
        </p:nvGraphicFramePr>
        <p:xfrm>
          <a:off x="403410" y="470647"/>
          <a:ext cx="11483790" cy="524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6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73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53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548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198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4435"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bg1"/>
                          </a:solidFill>
                        </a:rPr>
                        <a:t>Généralités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Pharmaco-toxicologie</a:t>
                      </a:r>
                      <a:endParaRPr lang="fr-BE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E-cigarette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Impact</a:t>
                      </a:r>
                      <a:r>
                        <a:rPr lang="fr-B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environnement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Autres tendances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9870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45512" y="1198806"/>
            <a:ext cx="8740745" cy="5204011"/>
          </a:xfrm>
        </p:spPr>
        <p:txBody>
          <a:bodyPr>
            <a:normAutofit lnSpcReduction="10000"/>
          </a:bodyPr>
          <a:lstStyle/>
          <a:p>
            <a:pPr marL="457200" indent="-457200">
              <a:lnSpc>
                <a:spcPct val="150000"/>
              </a:lnSpc>
              <a:buSzPct val="120000"/>
              <a:buFont typeface="Wingdings" panose="05000000000000000000" pitchFamily="2" charset="2"/>
              <a:buChar char="§"/>
            </a:pPr>
            <a:r>
              <a:rPr lang="fr-BE" sz="3200" b="1" dirty="0">
                <a:solidFill>
                  <a:schemeClr val="accent1"/>
                </a:solidFill>
              </a:rPr>
              <a:t>Généralités : </a:t>
            </a:r>
            <a:r>
              <a:rPr lang="fr-BE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 peu d’histoire</a:t>
            </a:r>
            <a:endParaRPr lang="fr-BE" sz="2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895350" lvl="2" indent="-452438" algn="l">
              <a:lnSpc>
                <a:spcPct val="150000"/>
              </a:lnSpc>
              <a:buSzPct val="120000"/>
              <a:buFont typeface="Century Gothic" panose="020B0502020202020204" pitchFamily="34" charset="0"/>
              <a:buChar char="→"/>
            </a:pPr>
            <a:r>
              <a:rPr lang="fr-BE" sz="2000" b="1" dirty="0">
                <a:solidFill>
                  <a:schemeClr val="accent2">
                    <a:lumMod val="75000"/>
                  </a:schemeClr>
                </a:solidFill>
              </a:rPr>
              <a:t>Fin 16</a:t>
            </a:r>
            <a:r>
              <a:rPr lang="fr-BE" sz="2000" b="1" baseline="30000" dirty="0">
                <a:solidFill>
                  <a:schemeClr val="accent2">
                    <a:lumMod val="75000"/>
                  </a:schemeClr>
                </a:solidFill>
              </a:rPr>
              <a:t>ème</a:t>
            </a:r>
            <a:r>
              <a:rPr lang="fr-BE" sz="2000" b="1" dirty="0">
                <a:solidFill>
                  <a:schemeClr val="accent2">
                    <a:lumMod val="75000"/>
                  </a:schemeClr>
                </a:solidFill>
              </a:rPr>
              <a:t> siècle </a:t>
            </a:r>
            <a:r>
              <a:rPr lang="fr-BE" sz="2000" dirty="0">
                <a:solidFill>
                  <a:schemeClr val="tx1"/>
                </a:solidFill>
              </a:rPr>
              <a:t>: présence de preuves de son usage à travers le monde et nombreux écrits vantant ses effets bénéfiques</a:t>
            </a:r>
          </a:p>
          <a:p>
            <a:pPr marL="895350" lvl="2" indent="-452438" algn="l">
              <a:lnSpc>
                <a:spcPct val="150000"/>
              </a:lnSpc>
              <a:buSzPct val="120000"/>
              <a:buFont typeface="Century Gothic" panose="020B0502020202020204" pitchFamily="34" charset="0"/>
              <a:buChar char="→"/>
            </a:pPr>
            <a:r>
              <a:rPr lang="fr-BE" sz="2000" b="1" dirty="0">
                <a:solidFill>
                  <a:schemeClr val="accent2">
                    <a:lumMod val="75000"/>
                  </a:schemeClr>
                </a:solidFill>
              </a:rPr>
              <a:t>20</a:t>
            </a:r>
            <a:r>
              <a:rPr lang="fr-BE" sz="2000" b="1" baseline="30000" dirty="0">
                <a:solidFill>
                  <a:schemeClr val="accent2">
                    <a:lumMod val="75000"/>
                  </a:schemeClr>
                </a:solidFill>
              </a:rPr>
              <a:t>ème</a:t>
            </a:r>
            <a:r>
              <a:rPr lang="fr-BE" sz="2000" b="1" dirty="0">
                <a:solidFill>
                  <a:schemeClr val="accent2">
                    <a:lumMod val="75000"/>
                  </a:schemeClr>
                </a:solidFill>
              </a:rPr>
              <a:t> siècle </a:t>
            </a:r>
            <a:r>
              <a:rPr lang="fr-BE" sz="2000" dirty="0">
                <a:solidFill>
                  <a:schemeClr val="tx1"/>
                </a:solidFill>
              </a:rPr>
              <a:t>: en France, la production de cigarettes est multipliée par 20 entre 1900 et 1940</a:t>
            </a:r>
          </a:p>
          <a:p>
            <a:pPr marL="895350" lvl="2" indent="-452438" algn="l">
              <a:lnSpc>
                <a:spcPct val="150000"/>
              </a:lnSpc>
              <a:buSzPct val="120000"/>
              <a:buFont typeface="Century Gothic" panose="020B0502020202020204" pitchFamily="34" charset="0"/>
              <a:buChar char="→"/>
            </a:pPr>
            <a:r>
              <a:rPr lang="fr-BE" sz="2000" b="1" dirty="0">
                <a:solidFill>
                  <a:schemeClr val="accent2">
                    <a:lumMod val="75000"/>
                  </a:schemeClr>
                </a:solidFill>
              </a:rPr>
              <a:t>1939 </a:t>
            </a:r>
            <a:r>
              <a:rPr lang="fr-BE" sz="2000" b="1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fr-BE" sz="2000" b="1" dirty="0">
                <a:solidFill>
                  <a:schemeClr val="accent2">
                    <a:lumMod val="75000"/>
                  </a:schemeClr>
                </a:solidFill>
              </a:rPr>
              <a:t>1950</a:t>
            </a:r>
            <a:r>
              <a:rPr lang="fr-BE" sz="2000" dirty="0">
                <a:solidFill>
                  <a:schemeClr val="tx1"/>
                </a:solidFill>
              </a:rPr>
              <a:t> : mise en évidence de relations causales entre la consommation de tabac et la survenue de cancers</a:t>
            </a:r>
          </a:p>
          <a:p>
            <a:pPr marL="895350" lvl="2" indent="-452438" algn="l">
              <a:lnSpc>
                <a:spcPct val="150000"/>
              </a:lnSpc>
              <a:buSzPct val="120000"/>
              <a:buFont typeface="Century Gothic" panose="020B0502020202020204" pitchFamily="34" charset="0"/>
              <a:buChar char="→"/>
            </a:pPr>
            <a:r>
              <a:rPr lang="fr-BE" sz="2000" b="1" dirty="0">
                <a:solidFill>
                  <a:schemeClr val="accent2">
                    <a:lumMod val="75000"/>
                  </a:schemeClr>
                </a:solidFill>
              </a:rPr>
              <a:t>Fin 20</a:t>
            </a:r>
            <a:r>
              <a:rPr lang="fr-BE" sz="2000" b="1" baseline="30000" dirty="0">
                <a:solidFill>
                  <a:schemeClr val="accent2">
                    <a:lumMod val="75000"/>
                  </a:schemeClr>
                </a:solidFill>
              </a:rPr>
              <a:t>ème</a:t>
            </a:r>
            <a:r>
              <a:rPr lang="fr-BE" sz="2000" b="1" dirty="0">
                <a:solidFill>
                  <a:schemeClr val="accent2">
                    <a:lumMod val="75000"/>
                  </a:schemeClr>
                </a:solidFill>
              </a:rPr>
              <a:t> siècle</a:t>
            </a:r>
            <a:r>
              <a:rPr lang="fr-BE" sz="2000" dirty="0">
                <a:solidFill>
                  <a:schemeClr val="tx1"/>
                </a:solidFill>
              </a:rPr>
              <a:t> : réglementations de plus en plus poussées pour limiter la production, la vente et au final, espérer diminuer l’usage du tabac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6915A4ED-5472-488C-9CAA-9C89C4C08E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8683174"/>
              </p:ext>
            </p:extLst>
          </p:nvPr>
        </p:nvGraphicFramePr>
        <p:xfrm>
          <a:off x="403410" y="470647"/>
          <a:ext cx="11483790" cy="524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6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73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53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548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198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4435"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bg1"/>
                          </a:solidFill>
                        </a:rPr>
                        <a:t>Généralités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Pharmaco-toxicologie</a:t>
                      </a:r>
                      <a:endParaRPr lang="fr-BE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E-cigarette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Impact</a:t>
                      </a:r>
                      <a:r>
                        <a:rPr lang="fr-B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environnement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Autres tendances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0B108D10-1DDF-4F7D-A4EF-33E35F9E6CB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22500" y="3222171"/>
            <a:ext cx="2164700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499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17361" y="1183342"/>
            <a:ext cx="8537179" cy="5204011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SzPct val="120000"/>
              <a:buFont typeface="Wingdings" panose="05000000000000000000" pitchFamily="2" charset="2"/>
              <a:buChar char="§"/>
            </a:pPr>
            <a:r>
              <a:rPr lang="fr-BE" sz="3200" b="1" dirty="0">
                <a:solidFill>
                  <a:schemeClr val="accent1"/>
                </a:solidFill>
              </a:rPr>
              <a:t>Généralités : </a:t>
            </a:r>
            <a:r>
              <a:rPr lang="fr-BE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Culture et transformation</a:t>
            </a:r>
            <a:endParaRPr lang="fr-BE" sz="2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895350" lvl="2" indent="-452438" algn="l">
              <a:lnSpc>
                <a:spcPct val="150000"/>
              </a:lnSpc>
              <a:buSzPct val="120000"/>
              <a:buFont typeface="Century Gothic" panose="020B0502020202020204" pitchFamily="34" charset="0"/>
              <a:buChar char="→"/>
            </a:pPr>
            <a:r>
              <a:rPr lang="fr-BE" sz="2000" b="1" dirty="0">
                <a:solidFill>
                  <a:schemeClr val="accent2">
                    <a:lumMod val="75000"/>
                  </a:schemeClr>
                </a:solidFill>
              </a:rPr>
              <a:t>Botanique </a:t>
            </a:r>
            <a:r>
              <a:rPr lang="fr-BE" sz="2000" dirty="0">
                <a:solidFill>
                  <a:schemeClr val="tx1"/>
                </a:solidFill>
              </a:rPr>
              <a:t>: </a:t>
            </a:r>
            <a:r>
              <a:rPr lang="fr-BE" sz="2000" i="1" dirty="0">
                <a:solidFill>
                  <a:schemeClr val="accent1"/>
                </a:solidFill>
              </a:rPr>
              <a:t>Nicotiana tabacum</a:t>
            </a:r>
            <a:r>
              <a:rPr lang="fr-BE" sz="2000" dirty="0">
                <a:solidFill>
                  <a:schemeClr val="tx1"/>
                </a:solidFill>
              </a:rPr>
              <a:t> </a:t>
            </a:r>
          </a:p>
          <a:p>
            <a:pPr marL="1165225" lvl="3" indent="-265113" algn="l">
              <a:lnSpc>
                <a:spcPct val="120000"/>
              </a:lnSpc>
              <a:buSzPct val="120000"/>
              <a:buFont typeface="Century Gothic" panose="020B0502020202020204" pitchFamily="34" charset="0"/>
              <a:buChar char="•"/>
            </a:pPr>
            <a:r>
              <a:rPr lang="fr-BE" sz="1700" dirty="0">
                <a:solidFill>
                  <a:schemeClr val="tx1"/>
                </a:solidFill>
              </a:rPr>
              <a:t>Plante annuelle, hauteur de 1 à 2 m, famille des Solanacées</a:t>
            </a:r>
          </a:p>
          <a:p>
            <a:pPr marL="1165225" lvl="3" indent="-265113" algn="l">
              <a:lnSpc>
                <a:spcPct val="120000"/>
              </a:lnSpc>
              <a:buSzPct val="120000"/>
              <a:buFont typeface="Century Gothic" panose="020B0502020202020204" pitchFamily="34" charset="0"/>
              <a:buChar char="•"/>
            </a:pPr>
            <a:r>
              <a:rPr lang="fr-BE" sz="1700" dirty="0">
                <a:solidFill>
                  <a:schemeClr val="tx1"/>
                </a:solidFill>
              </a:rPr>
              <a:t>Feuilles alternes très grandes (50-70 x 30-45 cm) riches en nicotine</a:t>
            </a:r>
          </a:p>
          <a:p>
            <a:pPr marL="1165225" lvl="3" indent="-265113" algn="l">
              <a:lnSpc>
                <a:spcPct val="120000"/>
              </a:lnSpc>
              <a:buSzPct val="120000"/>
              <a:buFont typeface="Century Gothic" panose="020B0502020202020204" pitchFamily="34" charset="0"/>
              <a:buChar char="•"/>
            </a:pPr>
            <a:r>
              <a:rPr lang="fr-BE" sz="1700" dirty="0">
                <a:solidFill>
                  <a:schemeClr val="tx1"/>
                </a:solidFill>
              </a:rPr>
              <a:t>Fleurs rosées ou rougeâtres, grandes, corolle tubuleuse en entonnoir, 5 lobes triangulaires</a:t>
            </a:r>
          </a:p>
          <a:p>
            <a:pPr marL="895350" lvl="2" indent="-452438" algn="l">
              <a:lnSpc>
                <a:spcPct val="150000"/>
              </a:lnSpc>
              <a:buSzPct val="120000"/>
              <a:buFont typeface="Century Gothic" panose="020B0502020202020204" pitchFamily="34" charset="0"/>
              <a:buChar char="→"/>
            </a:pPr>
            <a:r>
              <a:rPr lang="fr-BE" sz="2000" b="1" dirty="0">
                <a:solidFill>
                  <a:schemeClr val="accent2">
                    <a:lumMod val="75000"/>
                  </a:schemeClr>
                </a:solidFill>
              </a:rPr>
              <a:t>Composition </a:t>
            </a:r>
            <a:r>
              <a:rPr lang="fr-BE" sz="2000" dirty="0">
                <a:solidFill>
                  <a:schemeClr val="tx1"/>
                </a:solidFill>
              </a:rPr>
              <a:t>: varie en fonction </a:t>
            </a:r>
          </a:p>
          <a:p>
            <a:pPr marL="1257300" lvl="3" indent="-357188" algn="l">
              <a:lnSpc>
                <a:spcPct val="110000"/>
              </a:lnSpc>
              <a:buSzPct val="120000"/>
              <a:buFont typeface="Arial" panose="020B0604020202020204" pitchFamily="34" charset="0"/>
              <a:buChar char="•"/>
            </a:pPr>
            <a:r>
              <a:rPr lang="fr-BE" sz="1700" dirty="0">
                <a:solidFill>
                  <a:schemeClr val="tx1"/>
                </a:solidFill>
              </a:rPr>
              <a:t>de la variété</a:t>
            </a:r>
          </a:p>
          <a:p>
            <a:pPr marL="1257300" lvl="3" indent="-357188" algn="l">
              <a:lnSpc>
                <a:spcPct val="110000"/>
              </a:lnSpc>
              <a:buSzPct val="120000"/>
              <a:buFont typeface="Arial" panose="020B0604020202020204" pitchFamily="34" charset="0"/>
              <a:buChar char="•"/>
            </a:pPr>
            <a:r>
              <a:rPr lang="fr-BE" sz="1700" dirty="0">
                <a:solidFill>
                  <a:schemeClr val="tx1"/>
                </a:solidFill>
              </a:rPr>
              <a:t>de l’écosystème de la culture (climat, température, humidité, sol)</a:t>
            </a:r>
          </a:p>
          <a:p>
            <a:pPr marL="1257300" lvl="3" indent="-357188" algn="l">
              <a:lnSpc>
                <a:spcPct val="110000"/>
              </a:lnSpc>
              <a:buSzPct val="120000"/>
              <a:buFont typeface="Arial" panose="020B0604020202020204" pitchFamily="34" charset="0"/>
              <a:buChar char="•"/>
            </a:pPr>
            <a:r>
              <a:rPr lang="fr-BE" sz="1700" dirty="0">
                <a:solidFill>
                  <a:schemeClr val="tx1"/>
                </a:solidFill>
              </a:rPr>
              <a:t>des conditions de culture et de séchage</a:t>
            </a: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4515469"/>
              </p:ext>
            </p:extLst>
          </p:nvPr>
        </p:nvGraphicFramePr>
        <p:xfrm>
          <a:off x="403410" y="470647"/>
          <a:ext cx="11483790" cy="524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6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73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53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548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198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4435"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bg1"/>
                          </a:solidFill>
                        </a:rPr>
                        <a:t>Généralités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Pharmaco-toxicologie</a:t>
                      </a:r>
                      <a:endParaRPr lang="fr-BE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E-cigarette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Impact</a:t>
                      </a:r>
                      <a:r>
                        <a:rPr lang="fr-B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environnement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Autres tendances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22F7F12A-B173-401D-87CC-D7D08360B7B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27200" y="1325975"/>
            <a:ext cx="2160000" cy="307838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96B4D63-730F-4669-92A9-184823B8E6F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27200" y="4495800"/>
            <a:ext cx="2160000" cy="162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702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17361" y="1183342"/>
            <a:ext cx="8537179" cy="814791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SzPct val="120000"/>
              <a:buFont typeface="Wingdings" panose="05000000000000000000" pitchFamily="2" charset="2"/>
              <a:buChar char="§"/>
            </a:pPr>
            <a:r>
              <a:rPr lang="fr-BE" sz="3200" b="1" dirty="0">
                <a:solidFill>
                  <a:schemeClr val="accent1"/>
                </a:solidFill>
              </a:rPr>
              <a:t>Généralités : </a:t>
            </a:r>
            <a:r>
              <a:rPr lang="fr-BE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Culture et transformation</a:t>
            </a:r>
            <a:endParaRPr lang="fr-BE" sz="2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6" name="Tableau 5"/>
          <p:cNvGraphicFramePr>
            <a:graphicFrameLocks noGrp="1"/>
          </p:cNvGraphicFramePr>
          <p:nvPr/>
        </p:nvGraphicFramePr>
        <p:xfrm>
          <a:off x="403410" y="470647"/>
          <a:ext cx="11483790" cy="524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6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73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53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548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198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4435"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bg1"/>
                          </a:solidFill>
                        </a:rPr>
                        <a:t>Généralités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Pharmaco-toxicologie</a:t>
                      </a:r>
                      <a:endParaRPr lang="fr-BE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E-cigarette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Impact</a:t>
                      </a:r>
                      <a:r>
                        <a:rPr lang="fr-B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environnement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Autres tendances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22F7F12A-B173-401D-87CC-D7D08360B7B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85461" y="1989664"/>
            <a:ext cx="1800000" cy="256532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82AA03A-4A48-4EC7-AC59-710FE315D6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5027" r="9452"/>
          <a:stretch/>
        </p:blipFill>
        <p:spPr>
          <a:xfrm>
            <a:off x="3808997" y="2638223"/>
            <a:ext cx="2160000" cy="1906767"/>
          </a:xfrm>
          <a:prstGeom prst="rect">
            <a:avLst/>
          </a:prstGeom>
        </p:spPr>
      </p:pic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F2706BC7-179E-4A4A-8C41-6D5696FB8B0B}"/>
              </a:ext>
            </a:extLst>
          </p:cNvPr>
          <p:cNvSpPr/>
          <p:nvPr/>
        </p:nvSpPr>
        <p:spPr>
          <a:xfrm>
            <a:off x="3799130" y="1893723"/>
            <a:ext cx="2519997" cy="719666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1BDFA12-1F45-41DD-A6B1-280DFF88C913}"/>
              </a:ext>
            </a:extLst>
          </p:cNvPr>
          <p:cNvSpPr txBox="1"/>
          <p:nvPr/>
        </p:nvSpPr>
        <p:spPr>
          <a:xfrm>
            <a:off x="3812418" y="2122751"/>
            <a:ext cx="2268638" cy="2616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fr-FR" sz="1100" dirty="0"/>
              <a:t>Récolte, séchage, torréfaction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34DD3F0-83E3-487F-A022-37378DC4AA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461" y="4594658"/>
            <a:ext cx="2190584" cy="2160000"/>
          </a:xfrm>
          <a:prstGeom prst="ellipse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1BB4D658-A3D0-408F-9DFE-D709CFDDB080}"/>
              </a:ext>
            </a:extLst>
          </p:cNvPr>
          <p:cNvGrpSpPr/>
          <p:nvPr/>
        </p:nvGrpSpPr>
        <p:grpSpPr>
          <a:xfrm>
            <a:off x="1785461" y="6418154"/>
            <a:ext cx="1440000" cy="360000"/>
            <a:chOff x="3920067" y="3987796"/>
            <a:chExt cx="2599266" cy="719666"/>
          </a:xfrm>
        </p:grpSpPr>
        <p:sp>
          <p:nvSpPr>
            <p:cNvPr id="13" name="Flèche : droite 12">
              <a:extLst>
                <a:ext uri="{FF2B5EF4-FFF2-40B4-BE49-F238E27FC236}">
                  <a16:creationId xmlns:a16="http://schemas.microsoft.com/office/drawing/2014/main" id="{AD743EF3-8D9E-4863-B991-29FEC3A1E9A8}"/>
                </a:ext>
              </a:extLst>
            </p:cNvPr>
            <p:cNvSpPr/>
            <p:nvPr/>
          </p:nvSpPr>
          <p:spPr>
            <a:xfrm>
              <a:off x="3920067" y="3987796"/>
              <a:ext cx="2599266" cy="71966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3470BE5E-AA19-468F-9F9E-5EE53C62FCB3}"/>
                </a:ext>
              </a:extLst>
            </p:cNvPr>
            <p:cNvSpPr txBox="1"/>
            <p:nvPr/>
          </p:nvSpPr>
          <p:spPr>
            <a:xfrm>
              <a:off x="3970168" y="4092895"/>
              <a:ext cx="2340000" cy="522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b="1" dirty="0">
                  <a:solidFill>
                    <a:srgbClr val="0070C0"/>
                  </a:solidFill>
                </a:rPr>
                <a:t>Nicotine</a:t>
              </a: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B8BC9EDB-F317-4161-B526-6053F095A5E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85426" y="1998133"/>
            <a:ext cx="2709677" cy="1800000"/>
          </a:xfrm>
          <a:prstGeom prst="rect">
            <a:avLst/>
          </a:prstGeom>
        </p:spPr>
      </p:pic>
      <p:sp>
        <p:nvSpPr>
          <p:cNvPr id="18" name="Flèche : droite 17">
            <a:extLst>
              <a:ext uri="{FF2B5EF4-FFF2-40B4-BE49-F238E27FC236}">
                <a16:creationId xmlns:a16="http://schemas.microsoft.com/office/drawing/2014/main" id="{ADF7A3A5-1AD9-4834-9888-3D6188F878EB}"/>
              </a:ext>
            </a:extLst>
          </p:cNvPr>
          <p:cNvSpPr/>
          <p:nvPr/>
        </p:nvSpPr>
        <p:spPr>
          <a:xfrm>
            <a:off x="9146201" y="1917979"/>
            <a:ext cx="900000" cy="64800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36128E3A-D70E-472A-8F06-266CB613BD3B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087200" y="1998133"/>
            <a:ext cx="1800000" cy="1800000"/>
          </a:xfrm>
          <a:prstGeom prst="rect">
            <a:avLst/>
          </a:prstGeom>
        </p:spPr>
      </p:pic>
      <p:graphicFrame>
        <p:nvGraphicFramePr>
          <p:cNvPr id="20" name="Tableau 20">
            <a:extLst>
              <a:ext uri="{FF2B5EF4-FFF2-40B4-BE49-F238E27FC236}">
                <a16:creationId xmlns:a16="http://schemas.microsoft.com/office/drawing/2014/main" id="{6C954917-15B3-41EC-BF32-B42460327C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0839843"/>
              </p:ext>
            </p:extLst>
          </p:nvPr>
        </p:nvGraphicFramePr>
        <p:xfrm>
          <a:off x="6363848" y="4682082"/>
          <a:ext cx="5501776" cy="10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0888">
                  <a:extLst>
                    <a:ext uri="{9D8B030D-6E8A-4147-A177-3AD203B41FA5}">
                      <a16:colId xmlns:a16="http://schemas.microsoft.com/office/drawing/2014/main" val="3166721306"/>
                    </a:ext>
                  </a:extLst>
                </a:gridCol>
                <a:gridCol w="2750888">
                  <a:extLst>
                    <a:ext uri="{9D8B030D-6E8A-4147-A177-3AD203B41FA5}">
                      <a16:colId xmlns:a16="http://schemas.microsoft.com/office/drawing/2014/main" val="1835533"/>
                    </a:ext>
                  </a:extLst>
                </a:gridCol>
              </a:tblGrid>
              <a:tr h="683819">
                <a:tc>
                  <a:txBody>
                    <a:bodyPr/>
                    <a:lstStyle/>
                    <a:p>
                      <a:pPr algn="ctr"/>
                      <a:r>
                        <a:rPr lang="fr-FR" b="0" dirty="0">
                          <a:solidFill>
                            <a:schemeClr val="tx1"/>
                          </a:solidFill>
                        </a:rPr>
                        <a:t>Additifs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Composés produits par chauffage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945755"/>
                  </a:ext>
                </a:extLst>
              </a:tr>
              <a:tr h="396181"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rgbClr val="C00000"/>
                          </a:solidFill>
                        </a:rPr>
                        <a:t>5229 composés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>
                          <a:solidFill>
                            <a:srgbClr val="C00000"/>
                          </a:solidFill>
                        </a:rPr>
                        <a:t>5685 composés 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377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3295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674813" y="1129553"/>
            <a:ext cx="8915399" cy="1048871"/>
          </a:xfrm>
        </p:spPr>
        <p:txBody>
          <a:bodyPr/>
          <a:lstStyle/>
          <a:p>
            <a:r>
              <a:rPr lang="fr-BE" dirty="0"/>
              <a:t>Plan de l’exposé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79842" y="2594243"/>
            <a:ext cx="6494928" cy="3657599"/>
          </a:xfrm>
        </p:spPr>
        <p:txBody>
          <a:bodyPr>
            <a:normAutofit/>
          </a:bodyPr>
          <a:lstStyle/>
          <a:p>
            <a:pPr marL="457200" indent="-457200">
              <a:buSzPct val="120000"/>
              <a:buFont typeface="Wingdings" panose="05000000000000000000" pitchFamily="2" charset="2"/>
              <a:buChar char="§"/>
            </a:pPr>
            <a:r>
              <a:rPr lang="fr-BE" sz="3200" b="1" dirty="0"/>
              <a:t>Généralités</a:t>
            </a:r>
          </a:p>
          <a:p>
            <a:pPr marL="457200" indent="-457200">
              <a:buSzPct val="120000"/>
              <a:buFont typeface="Wingdings" panose="05000000000000000000" pitchFamily="2" charset="2"/>
              <a:buChar char="§"/>
            </a:pPr>
            <a:r>
              <a:rPr lang="fr-BE" sz="3200" b="1" dirty="0">
                <a:solidFill>
                  <a:schemeClr val="accent1"/>
                </a:solidFill>
              </a:rPr>
              <a:t>Pharmacologie et toxicité</a:t>
            </a:r>
          </a:p>
          <a:p>
            <a:pPr marL="457200" indent="-457200">
              <a:buSzPct val="120000"/>
              <a:buFont typeface="Wingdings" panose="05000000000000000000" pitchFamily="2" charset="2"/>
              <a:buChar char="§"/>
            </a:pPr>
            <a:r>
              <a:rPr lang="fr-BE" sz="3200" b="1" dirty="0"/>
              <a:t>E-cigarette et puff</a:t>
            </a:r>
          </a:p>
          <a:p>
            <a:pPr marL="457200" indent="-457200">
              <a:buSzPct val="120000"/>
              <a:buFont typeface="Wingdings" panose="05000000000000000000" pitchFamily="2" charset="2"/>
              <a:buChar char="§"/>
            </a:pPr>
            <a:r>
              <a:rPr lang="fr-BE" sz="3200" b="1" dirty="0"/>
              <a:t>Impact sur l’environnement</a:t>
            </a:r>
          </a:p>
          <a:p>
            <a:pPr marL="457200" indent="-457200">
              <a:buSzPct val="120000"/>
              <a:buFont typeface="Wingdings" panose="05000000000000000000" pitchFamily="2" charset="2"/>
              <a:buChar char="§"/>
            </a:pPr>
            <a:r>
              <a:rPr lang="fr-BE" sz="3200" b="1" dirty="0"/>
              <a:t>Autres tendances</a:t>
            </a: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2295164"/>
              </p:ext>
            </p:extLst>
          </p:nvPr>
        </p:nvGraphicFramePr>
        <p:xfrm>
          <a:off x="403410" y="470647"/>
          <a:ext cx="11483790" cy="524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6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73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90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11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591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4435">
                <a:tc>
                  <a:txBody>
                    <a:bodyPr/>
                    <a:lstStyle/>
                    <a:p>
                      <a:pPr algn="ctr"/>
                      <a:r>
                        <a:rPr lang="fr-BE" sz="18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Généralités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 err="1">
                          <a:solidFill>
                            <a:schemeClr val="bg1"/>
                          </a:solidFill>
                        </a:rPr>
                        <a:t>Pharmaco-toxicologie</a:t>
                      </a:r>
                      <a:endParaRPr lang="fr-BE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E-cigarette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Impact</a:t>
                      </a:r>
                      <a:r>
                        <a:rPr lang="fr-B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environnement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Autres tendances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70982" y="1578368"/>
            <a:ext cx="3916218" cy="473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562922"/>
      </p:ext>
    </p:extLst>
  </p:cSld>
  <p:clrMapOvr>
    <a:masterClrMapping/>
  </p:clrMapOvr>
</p:sld>
</file>

<file path=ppt/theme/theme1.xml><?xml version="1.0" encoding="utf-8"?>
<a:theme xmlns:a="http://schemas.openxmlformats.org/drawingml/2006/main" name="Brin">
  <a:themeElements>
    <a:clrScheme name="Vert jaune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Brin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2092</TotalTime>
  <Words>2453</Words>
  <Application>Microsoft Office PowerPoint</Application>
  <PresentationFormat>Grand écran</PresentationFormat>
  <Paragraphs>539</Paragraphs>
  <Slides>38</Slides>
  <Notes>37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Century Gothic</vt:lpstr>
      <vt:lpstr>Symbol</vt:lpstr>
      <vt:lpstr>Wingdings</vt:lpstr>
      <vt:lpstr>Wingdings 3</vt:lpstr>
      <vt:lpstr>Brin</vt:lpstr>
      <vt:lpstr>ROTARY ADDICTION PREVENTION D2150</vt:lpstr>
      <vt:lpstr>Plan de l’exposé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Plan de l’exposé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Plan de l’exposé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Plan de l’exposé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Plan de l’exposé</vt:lpstr>
      <vt:lpstr>Présentation PowerPoint</vt:lpstr>
      <vt:lpstr>Présentation PowerPoint</vt:lpstr>
      <vt:lpstr>Présentation PowerPoint</vt:lpstr>
      <vt:lpstr>Conclusion</vt:lpstr>
      <vt:lpstr>Conclusion</vt:lpstr>
      <vt:lpstr>Merci de votre attention</vt:lpstr>
    </vt:vector>
  </TitlesOfParts>
  <Company>CHU de Liege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dmi</dc:creator>
  <cp:lastModifiedBy>Olivier</cp:lastModifiedBy>
  <cp:revision>72</cp:revision>
  <dcterms:created xsi:type="dcterms:W3CDTF">2022-03-14T13:41:39Z</dcterms:created>
  <dcterms:modified xsi:type="dcterms:W3CDTF">2022-03-19T06:49:25Z</dcterms:modified>
</cp:coreProperties>
</file>