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4" r:id="rId2"/>
    <p:sldId id="341" r:id="rId3"/>
    <p:sldId id="374" r:id="rId4"/>
    <p:sldId id="384" r:id="rId5"/>
    <p:sldId id="375" r:id="rId6"/>
    <p:sldId id="351" r:id="rId7"/>
    <p:sldId id="392" r:id="rId8"/>
    <p:sldId id="393" r:id="rId9"/>
    <p:sldId id="359" r:id="rId10"/>
    <p:sldId id="387" r:id="rId11"/>
    <p:sldId id="388" r:id="rId12"/>
    <p:sldId id="386" r:id="rId13"/>
    <p:sldId id="383" r:id="rId14"/>
    <p:sldId id="372" r:id="rId15"/>
    <p:sldId id="389" r:id="rId16"/>
    <p:sldId id="357" r:id="rId17"/>
    <p:sldId id="391" r:id="rId18"/>
    <p:sldId id="377" r:id="rId19"/>
    <p:sldId id="354" r:id="rId20"/>
    <p:sldId id="339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C7C"/>
    <a:srgbClr val="C3270D"/>
    <a:srgbClr val="300175"/>
    <a:srgbClr val="B8E08C"/>
    <a:srgbClr val="CC4204"/>
    <a:srgbClr val="DA4604"/>
    <a:srgbClr val="DA5800"/>
    <a:srgbClr val="612A8A"/>
    <a:srgbClr val="FF6600"/>
    <a:srgbClr val="AB3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80" autoAdjust="0"/>
  </p:normalViewPr>
  <p:slideViewPr>
    <p:cSldViewPr>
      <p:cViewPr varScale="1">
        <p:scale>
          <a:sx n="113" d="100"/>
          <a:sy n="113" d="100"/>
        </p:scale>
        <p:origin x="75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B6CD3-886A-4A3D-A5E5-EECCD912B33E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ECC67-9664-4262-A5A1-986C833544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369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348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549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316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16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157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68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713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220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504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860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14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F1309-B8F5-420F-A38F-950C48E887E0}" type="datetimeFigureOut">
              <a:rPr lang="fr-BE" smtClean="0"/>
              <a:t>19-03-22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8BEA-13FE-43C3-9EB3-CD256E6B17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159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97152"/>
            <a:ext cx="2160240" cy="77855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1433061" y="4541490"/>
            <a:ext cx="6264696" cy="0"/>
          </a:xfrm>
          <a:prstGeom prst="line">
            <a:avLst/>
          </a:prstGeom>
          <a:ln w="22225">
            <a:solidFill>
              <a:srgbClr val="CC4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075240" cy="4968552"/>
          </a:xfrm>
          <a:solidFill>
            <a:schemeClr val="bg1">
              <a:lumMod val="65000"/>
              <a:alpha val="23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sz="1200" b="1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fr-BE" sz="46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46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46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Jeu Vidéo au secours de l’adolescent ? </a:t>
            </a:r>
            <a:r>
              <a:rPr lang="fr-BE" sz="48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48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28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2800" b="1" u="sng" dirty="0" smtClean="0">
                <a:solidFill>
                  <a:srgbClr val="3001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2800" b="1" u="sng" dirty="0">
                <a:solidFill>
                  <a:srgbClr val="300175"/>
                </a:solidFill>
              </a:rPr>
              <a:t>A</a:t>
            </a:r>
            <a:r>
              <a:rPr lang="fr-BE" sz="2800" b="1" u="sng" dirty="0" smtClean="0">
                <a:solidFill>
                  <a:srgbClr val="300175"/>
                </a:solidFill>
              </a:rPr>
              <a:t>nne Pochet </a:t>
            </a:r>
            <a:br>
              <a:rPr lang="fr-BE" sz="2800" b="1" u="sng" dirty="0" smtClean="0">
                <a:solidFill>
                  <a:srgbClr val="300175"/>
                </a:solidFill>
              </a:rPr>
            </a:br>
            <a:r>
              <a:rPr lang="fr-BE" sz="2800" b="1" u="sng" dirty="0" smtClean="0">
                <a:solidFill>
                  <a:srgbClr val="300175"/>
                </a:solidFill>
              </a:rPr>
              <a:t/>
            </a:r>
            <a:br>
              <a:rPr lang="fr-BE" sz="2800" b="1" u="sng" dirty="0" smtClean="0">
                <a:solidFill>
                  <a:srgbClr val="300175"/>
                </a:solidFill>
              </a:rPr>
            </a:br>
            <a:r>
              <a:rPr lang="fr-BE" sz="1900" b="1" i="1" dirty="0" smtClean="0">
                <a:solidFill>
                  <a:srgbClr val="300175"/>
                </a:solidFill>
              </a:rPr>
              <a:t>Clinique </a:t>
            </a:r>
            <a:r>
              <a:rPr lang="fr-BE" sz="1900" b="1" i="1" dirty="0">
                <a:solidFill>
                  <a:srgbClr val="300175"/>
                </a:solidFill>
              </a:rPr>
              <a:t>du Jeux Vidéo et de la Réalité </a:t>
            </a:r>
            <a:r>
              <a:rPr lang="fr-BE" sz="1900" b="1" i="1" dirty="0" smtClean="0">
                <a:solidFill>
                  <a:srgbClr val="300175"/>
                </a:solidFill>
              </a:rPr>
              <a:t>Virtuelle </a:t>
            </a:r>
            <a:br>
              <a:rPr lang="fr-BE" sz="1900" b="1" i="1" dirty="0" smtClean="0">
                <a:solidFill>
                  <a:srgbClr val="300175"/>
                </a:solidFill>
              </a:rPr>
            </a:br>
            <a:r>
              <a:rPr lang="fr-BE" sz="1900" b="1" i="1" dirty="0" smtClean="0">
                <a:solidFill>
                  <a:srgbClr val="300175"/>
                </a:solidFill>
              </a:rPr>
              <a:t>Centre Thérapeutique de jour pour Adolescents -</a:t>
            </a:r>
            <a:r>
              <a:rPr lang="fr-BE" sz="1900" b="1" i="1" kern="3400" spc="-300" dirty="0" smtClean="0">
                <a:solidFill>
                  <a:srgbClr val="300175"/>
                </a:solidFill>
                <a:latin typeface="Comic Sans MS" panose="030F0702030302020204" pitchFamily="66" charset="0"/>
              </a:rPr>
              <a:t>CTJado</a:t>
            </a:r>
            <a:r>
              <a:rPr lang="fr-BE" sz="1900" b="1" dirty="0" smtClean="0">
                <a:solidFill>
                  <a:srgbClr val="300175"/>
                </a:solidFill>
              </a:rPr>
              <a:t> </a:t>
            </a:r>
            <a:br>
              <a:rPr lang="fr-BE" sz="1900" b="1" dirty="0" smtClean="0">
                <a:solidFill>
                  <a:srgbClr val="300175"/>
                </a:solidFill>
              </a:rPr>
            </a:br>
            <a:r>
              <a:rPr lang="fr-BE" sz="1900" b="1" dirty="0" smtClean="0">
                <a:solidFill>
                  <a:srgbClr val="300175"/>
                </a:solidFill>
              </a:rPr>
              <a:t>Hôpital Van Gogh - CHU Charleroi</a:t>
            </a:r>
            <a:br>
              <a:rPr lang="fr-BE" sz="1900" b="1" dirty="0" smtClean="0">
                <a:solidFill>
                  <a:srgbClr val="300175"/>
                </a:solidFill>
              </a:rPr>
            </a:br>
            <a:r>
              <a:rPr lang="fr-BE" sz="4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48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BE" sz="4800" b="1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106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rend-t-il violent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737775"/>
            <a:ext cx="77768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Tous </a:t>
            </a:r>
            <a:r>
              <a:rPr lang="fr-BE" sz="2400" dirty="0">
                <a:sym typeface="Wingdings 3"/>
              </a:rPr>
              <a:t>les JV ne proposent pas de contenus </a:t>
            </a:r>
            <a:r>
              <a:rPr lang="fr-BE" sz="2400" dirty="0" smtClean="0">
                <a:sym typeface="Wingdings 3"/>
              </a:rPr>
              <a:t>violents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JV d’action, de tir, de stratégie, RPG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Proximité de la réalité objective (réalisme, crudité, actualité)</a:t>
            </a:r>
            <a:endParaRPr lang="fr-BE" sz="2000" dirty="0">
              <a:sym typeface="Wingdings 3"/>
            </a:endParaRPr>
          </a:p>
          <a:p>
            <a:pPr lvl="1"/>
            <a:r>
              <a:rPr lang="fr-BE" sz="2000" dirty="0" smtClean="0">
                <a:sym typeface="Wingdings 3"/>
              </a:rPr>
              <a:t>       -&gt; Thématiques crues de GTA   -   Actualité de Call of </a:t>
            </a:r>
            <a:r>
              <a:rPr lang="fr-BE" sz="2000" dirty="0" err="1" smtClean="0">
                <a:sym typeface="Wingdings 3"/>
              </a:rPr>
              <a:t>Duty</a:t>
            </a:r>
            <a:endParaRPr lang="fr-BE" sz="2000" dirty="0"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194950"/>
            <a:ext cx="2897965" cy="16269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512" y="3194950"/>
            <a:ext cx="2857500" cy="1600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1549679"/>
            <a:ext cx="6859501" cy="46489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3219905"/>
            <a:ext cx="784013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rend-t-il violent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737775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Pas d’étude d’envergure avec échantillon représentatif, tenant compte complexité factorielle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Données statistiques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2019- Etude </a:t>
            </a:r>
            <a:r>
              <a:rPr lang="fr-BE" sz="2000" dirty="0">
                <a:sym typeface="Wingdings 3"/>
              </a:rPr>
              <a:t>anglaise 14-15ans </a:t>
            </a:r>
            <a:r>
              <a:rPr lang="fr-BE" sz="2000" dirty="0" smtClean="0">
                <a:sym typeface="Wingdings 3"/>
              </a:rPr>
              <a:t>: </a:t>
            </a:r>
          </a:p>
          <a:p>
            <a:pPr lvl="1"/>
            <a:r>
              <a:rPr lang="fr-BE" sz="2000" dirty="0" smtClean="0">
                <a:sym typeface="Wingdings 3"/>
              </a:rPr>
              <a:t>      Pas de corrélation jeux violent &lt;-&gt; comportement agressif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Comparaison Crimes </a:t>
            </a:r>
            <a:r>
              <a:rPr lang="fr-BE" sz="2000" dirty="0">
                <a:sym typeface="Wingdings 3"/>
              </a:rPr>
              <a:t>violent et Vente de JV aux EU - 1976 -2011</a:t>
            </a:r>
            <a:endParaRPr lang="fr-BE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28" y="1587819"/>
            <a:ext cx="6984776" cy="45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rend-t-il violent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792967"/>
            <a:ext cx="79928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Position active du joueur qui manipule les images</a:t>
            </a:r>
          </a:p>
          <a:p>
            <a:r>
              <a:rPr lang="fr-BE" sz="2400" dirty="0" smtClean="0">
                <a:sym typeface="Wingdings 3"/>
              </a:rPr>
              <a:t>         </a:t>
            </a:r>
            <a:r>
              <a:rPr lang="fr-BE" sz="2000" dirty="0" smtClean="0">
                <a:sym typeface="Wingdings 3"/>
              </a:rPr>
              <a:t>-&gt; reprise de la main mise sur les images et scénarii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Notion individuelle et subjective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Pas d’équation simple JV violent –Adolescent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Transfert d’émotions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dirty="0" smtClean="0">
                <a:sym typeface="Wingdings 3"/>
              </a:rPr>
              <a:t>Tentative de retrouver la maîtrise sur un désordre intérieur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BE" sz="2400" dirty="0" err="1" smtClean="0">
                <a:sym typeface="Wingdings 3"/>
              </a:rPr>
              <a:t>Rmq</a:t>
            </a:r>
            <a:endParaRPr lang="fr-BE" sz="2400" dirty="0" smtClean="0">
              <a:sym typeface="Wingdings 3"/>
            </a:endParaRPr>
          </a:p>
          <a:p>
            <a:pPr lvl="0"/>
            <a:r>
              <a:rPr lang="fr-BE" sz="2000" dirty="0">
                <a:sym typeface="Wingdings 3"/>
              </a:rPr>
              <a:t> </a:t>
            </a:r>
            <a:r>
              <a:rPr lang="fr-BE" sz="2000" dirty="0" smtClean="0">
                <a:sym typeface="Wingdings 3"/>
              </a:rPr>
              <a:t>     Frustration/échec </a:t>
            </a:r>
            <a:r>
              <a:rPr lang="fr-BE" sz="2000" dirty="0">
                <a:sym typeface="Wingdings 3"/>
              </a:rPr>
              <a:t>-&gt; </a:t>
            </a:r>
            <a:r>
              <a:rPr lang="fr-BE" sz="2000" dirty="0" smtClean="0">
                <a:sym typeface="Wingdings 3"/>
              </a:rPr>
              <a:t>Agressivité, Impulsivité ≠ comportement violent</a:t>
            </a:r>
          </a:p>
          <a:p>
            <a:pPr lvl="0"/>
            <a:r>
              <a:rPr lang="fr-BE" sz="2000" dirty="0" smtClean="0">
                <a:sym typeface="Wingdings 3"/>
              </a:rPr>
              <a:t>      Etre le plus fort -&gt; stratégie qui prend en compte l’autre ≠ Faire souffrir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olidFill>
                  <a:prstClr val="black"/>
                </a:solidFill>
                <a:sym typeface="Wingdings 3"/>
              </a:rPr>
              <a:t>Reflet de la société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olidFill>
                  <a:prstClr val="black"/>
                </a:solidFill>
                <a:sym typeface="Wingdings 3"/>
              </a:rPr>
              <a:t>Surenchère des images au dépend </a:t>
            </a:r>
            <a:r>
              <a:rPr lang="fr-BE" sz="2000" dirty="0">
                <a:solidFill>
                  <a:prstClr val="black"/>
                </a:solidFill>
                <a:sym typeface="Wingdings 3"/>
              </a:rPr>
              <a:t>des </a:t>
            </a:r>
            <a:r>
              <a:rPr lang="fr-BE" sz="2000" dirty="0" smtClean="0">
                <a:solidFill>
                  <a:prstClr val="black"/>
                </a:solidFill>
                <a:sym typeface="Wingdings 3"/>
              </a:rPr>
              <a:t>mots, du narratif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olidFill>
                  <a:prstClr val="black"/>
                </a:solidFill>
                <a:sym typeface="Wingdings 3"/>
              </a:rPr>
              <a:t>De quelle violence sociétale ? </a:t>
            </a:r>
          </a:p>
          <a:p>
            <a:pPr lvl="0"/>
            <a:endParaRPr lang="fr-BE" sz="2400" dirty="0" smtClean="0">
              <a:solidFill>
                <a:prstClr val="black"/>
              </a:solidFill>
              <a:sym typeface="Wingdings 3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lvl="1"/>
            <a:endParaRPr lang="fr-BE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676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rend-t-il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violent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4421" y="1568985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olidFill>
                  <a:prstClr val="black"/>
                </a:solidFill>
                <a:sym typeface="Wingdings 3"/>
              </a:rPr>
              <a:t>Logiciel de contrôle parental &amp; </a:t>
            </a: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r>
              <a:rPr lang="fr-BE" sz="2400" dirty="0" smtClean="0">
                <a:sym typeface="Wingdings 3"/>
              </a:rPr>
              <a:t>Système d’évaluation PEGI (</a:t>
            </a:r>
            <a:r>
              <a:rPr lang="fr-BE" sz="2400" b="1" dirty="0" smtClean="0">
                <a:sym typeface="Wingdings 3"/>
              </a:rPr>
              <a:t>P</a:t>
            </a:r>
            <a:r>
              <a:rPr lang="fr-BE" sz="2400" dirty="0" smtClean="0">
                <a:sym typeface="Wingdings 3"/>
              </a:rPr>
              <a:t>an </a:t>
            </a:r>
            <a:r>
              <a:rPr lang="fr-BE" sz="2400" b="1" dirty="0" err="1" smtClean="0">
                <a:sym typeface="Wingdings 3"/>
              </a:rPr>
              <a:t>E</a:t>
            </a:r>
            <a:r>
              <a:rPr lang="fr-BE" sz="2400" dirty="0" err="1" smtClean="0">
                <a:sym typeface="Wingdings 3"/>
              </a:rPr>
              <a:t>uropean</a:t>
            </a:r>
            <a:r>
              <a:rPr lang="fr-BE" sz="2400" dirty="0" smtClean="0">
                <a:sym typeface="Wingdings 3"/>
              </a:rPr>
              <a:t> </a:t>
            </a:r>
            <a:r>
              <a:rPr lang="fr-BE" sz="2400" b="1" dirty="0" smtClean="0">
                <a:sym typeface="Wingdings 3"/>
              </a:rPr>
              <a:t>G</a:t>
            </a:r>
            <a:r>
              <a:rPr lang="fr-BE" sz="2400" dirty="0" smtClean="0">
                <a:sym typeface="Wingdings 3"/>
              </a:rPr>
              <a:t>ame </a:t>
            </a:r>
            <a:r>
              <a:rPr lang="fr-BE" sz="2400" b="1" dirty="0" smtClean="0">
                <a:sym typeface="Wingdings 3"/>
              </a:rPr>
              <a:t>I</a:t>
            </a:r>
            <a:r>
              <a:rPr lang="fr-BE" sz="2400" dirty="0" smtClean="0">
                <a:sym typeface="Wingdings 3"/>
              </a:rPr>
              <a:t>nformation) -</a:t>
            </a:r>
            <a:r>
              <a:rPr lang="fr-BE" sz="2400" dirty="0" smtClean="0"/>
              <a:t>utilisé </a:t>
            </a:r>
            <a:r>
              <a:rPr lang="fr-BE" sz="2400" dirty="0"/>
              <a:t>dans 38 pays européens</a:t>
            </a:r>
            <a:endParaRPr lang="fr-BE" sz="2400" dirty="0" smtClean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29" y="2810640"/>
            <a:ext cx="5662803" cy="32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Le JV au secours de l’adolescent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593027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Des technologies de son époque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Une période de bouleversement psychologique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Observateur impuissant d’un corps en </a:t>
            </a:r>
            <a:r>
              <a:rPr lang="fr-BE" sz="2000" dirty="0" smtClean="0">
                <a:sym typeface="Wingdings 3"/>
              </a:rPr>
              <a:t>mutation</a:t>
            </a:r>
            <a:endParaRPr lang="fr-BE" sz="2000" dirty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Nouvelles potentialités sexuelles agressives à canaliser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In</a:t>
            </a:r>
            <a:r>
              <a:rPr lang="fr-BE" sz="2000" dirty="0" smtClean="0">
                <a:sym typeface="Wingdings 3"/>
              </a:rPr>
              <a:t>jonction </a:t>
            </a:r>
            <a:r>
              <a:rPr lang="fr-BE" sz="2000" dirty="0" smtClean="0">
                <a:sym typeface="Wingdings 3"/>
              </a:rPr>
              <a:t>de séparation et </a:t>
            </a:r>
            <a:r>
              <a:rPr lang="fr-BE" sz="2000" dirty="0" smtClean="0">
                <a:sym typeface="Wingdings 3"/>
              </a:rPr>
              <a:t>d’autonomie -&gt; Recherche </a:t>
            </a:r>
            <a:r>
              <a:rPr lang="fr-BE" sz="2000" dirty="0">
                <a:sym typeface="Wingdings 3"/>
              </a:rPr>
              <a:t>des pairs </a:t>
            </a:r>
            <a:r>
              <a:rPr lang="fr-BE" sz="2000" dirty="0" smtClean="0">
                <a:sym typeface="Wingdings 3"/>
              </a:rPr>
              <a:t>pour une </a:t>
            </a:r>
            <a:r>
              <a:rPr lang="fr-BE" sz="2000" dirty="0">
                <a:sym typeface="Wingdings 3"/>
              </a:rPr>
              <a:t>socialisation choisie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L’identité </a:t>
            </a:r>
            <a:r>
              <a:rPr lang="fr-BE" sz="2000" dirty="0" smtClean="0">
                <a:sym typeface="Wingdings 3"/>
              </a:rPr>
              <a:t>et les identifications à travers l’avatar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Se différencier de la génération antérieure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Se </a:t>
            </a:r>
            <a:r>
              <a:rPr lang="fr-BE" sz="2000" dirty="0" smtClean="0">
                <a:sym typeface="Wingdings 3"/>
              </a:rPr>
              <a:t>penser – Le JV « espace psychique élargi »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400" dirty="0" smtClean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60" y="4349924"/>
            <a:ext cx="137781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Le JV au secours de l’adolescent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9592" y="1484784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Analogie entre virtuel et processus adolescent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 smtClean="0">
              <a:sym typeface="Wingdings 3"/>
            </a:endParaRPr>
          </a:p>
          <a:p>
            <a:pPr lvl="1"/>
            <a:endParaRPr lang="fr-BE" sz="2000" dirty="0" smtClean="0">
              <a:solidFill>
                <a:prstClr val="black"/>
              </a:solidFill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olidFill>
                  <a:prstClr val="black"/>
                </a:solidFill>
                <a:sym typeface="Wingdings 3"/>
              </a:rPr>
              <a:t>Un potentiel  </a:t>
            </a:r>
            <a:r>
              <a:rPr lang="fr-BE" sz="2000" dirty="0">
                <a:solidFill>
                  <a:prstClr val="black"/>
                </a:solidFill>
                <a:sym typeface="Wingdings 3"/>
              </a:rPr>
              <a:t>- non actualisé - non tangible</a:t>
            </a:r>
            <a:endParaRPr lang="fr-BE" sz="2400" dirty="0">
              <a:solidFill>
                <a:prstClr val="black"/>
              </a:solidFill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Sur </a:t>
            </a:r>
            <a:r>
              <a:rPr lang="fr-BE" sz="2400" dirty="0">
                <a:sym typeface="Wingdings 3"/>
              </a:rPr>
              <a:t>la scène familiale – Virtualisation de la crise adolescente</a:t>
            </a:r>
            <a:endParaRPr lang="fr-BE" sz="20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 smtClean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6" name="Parallélogramme 5"/>
          <p:cNvSpPr/>
          <p:nvPr/>
        </p:nvSpPr>
        <p:spPr>
          <a:xfrm>
            <a:off x="2771800" y="2285586"/>
            <a:ext cx="432048" cy="360040"/>
          </a:xfrm>
          <a:prstGeom prst="parallelogram">
            <a:avLst>
              <a:gd name="adj" fmla="val 4136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126240"/>
            <a:ext cx="1897353" cy="7255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800" y="4775669"/>
            <a:ext cx="2645675" cy="14819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571" y="4975752"/>
            <a:ext cx="1792379" cy="8900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76" y="1556792"/>
            <a:ext cx="8424204" cy="473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149080"/>
            <a:ext cx="1810669" cy="20606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3176" y="908720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Utilisation Excessive du JV </a:t>
            </a:r>
            <a:endParaRPr lang="fr-FR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4684" y="1613411"/>
            <a:ext cx="7776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i="1" dirty="0" smtClean="0">
                <a:sym typeface="Wingdings 3"/>
              </a:rPr>
              <a:t>Gaming </a:t>
            </a:r>
            <a:r>
              <a:rPr lang="fr-BE" sz="2400" i="1" dirty="0" err="1" smtClean="0">
                <a:sym typeface="Wingdings 3"/>
              </a:rPr>
              <a:t>disorder</a:t>
            </a:r>
            <a:r>
              <a:rPr lang="fr-BE" sz="2400" i="1" dirty="0" smtClean="0">
                <a:sym typeface="Wingdings 3"/>
              </a:rPr>
              <a:t> </a:t>
            </a:r>
            <a:r>
              <a:rPr lang="fr-BE" sz="2400" dirty="0" smtClean="0">
                <a:sym typeface="Wingdings 3"/>
              </a:rPr>
              <a:t>- trouble du JV – OMS </a:t>
            </a:r>
            <a:endParaRPr lang="fr-BE" sz="2400" dirty="0">
              <a:sym typeface="Wingdings 3"/>
            </a:endParaRPr>
          </a:p>
          <a:p>
            <a:r>
              <a:rPr lang="fr-BE" sz="1400" i="1" dirty="0"/>
              <a:t>« </a:t>
            </a:r>
            <a:r>
              <a:rPr lang="fr-BE" sz="1400" i="1" dirty="0" smtClean="0"/>
              <a:t>Un </a:t>
            </a:r>
            <a:r>
              <a:rPr lang="fr-BE" sz="1400" i="1" dirty="0"/>
              <a:t>comportement qui se caractérise par une </a:t>
            </a:r>
            <a:r>
              <a:rPr lang="fr-BE" sz="1400" b="1" i="1" dirty="0"/>
              <a:t>perte de contrôle</a:t>
            </a:r>
            <a:r>
              <a:rPr lang="fr-BE" sz="1400" i="1" dirty="0"/>
              <a:t> sur le jeu, une </a:t>
            </a:r>
            <a:r>
              <a:rPr lang="fr-BE" sz="1400" b="1" i="1" dirty="0"/>
              <a:t>priorité</a:t>
            </a:r>
            <a:r>
              <a:rPr lang="fr-BE" sz="1400" i="1" dirty="0"/>
              <a:t> accordée au jeu, au point que celui-ci prenne le pas sur d’autres centres d’intérêt et activités quotidiennes, et par </a:t>
            </a:r>
            <a:r>
              <a:rPr lang="fr-BE" sz="1400" i="1" dirty="0" smtClean="0"/>
              <a:t>la poursuite ou la pratique croissante du jeu </a:t>
            </a:r>
            <a:r>
              <a:rPr lang="fr-BE" sz="1400" b="1" i="1" dirty="0" smtClean="0"/>
              <a:t>en dépit de répercussions dommageables</a:t>
            </a:r>
            <a:r>
              <a:rPr lang="fr-BE" sz="1400" i="1" dirty="0" smtClean="0"/>
              <a:t>.</a:t>
            </a:r>
            <a:endParaRPr lang="fr-BE" sz="1400" dirty="0"/>
          </a:p>
          <a:p>
            <a:r>
              <a:rPr lang="fr-BE" sz="1400" i="1" dirty="0"/>
              <a:t>L</a:t>
            </a:r>
            <a:r>
              <a:rPr lang="fr-BE" sz="1400" i="1" dirty="0" smtClean="0"/>
              <a:t>e </a:t>
            </a:r>
            <a:r>
              <a:rPr lang="fr-BE" sz="1400" i="1" dirty="0"/>
              <a:t>comportement </a:t>
            </a:r>
            <a:r>
              <a:rPr lang="fr-BE" sz="1400" i="1" dirty="0" smtClean="0"/>
              <a:t>est </a:t>
            </a:r>
            <a:r>
              <a:rPr lang="fr-BE" sz="1400" i="1" dirty="0"/>
              <a:t>d’une sévérité suffisante </a:t>
            </a:r>
            <a:r>
              <a:rPr lang="fr-BE" sz="1400" i="1" dirty="0" smtClean="0"/>
              <a:t>pour </a:t>
            </a:r>
            <a:r>
              <a:rPr lang="fr-BE" sz="1400" i="1" dirty="0"/>
              <a:t>entraîner une altération non négligeable des </a:t>
            </a:r>
            <a:r>
              <a:rPr lang="fr-BE" sz="1400" b="1" i="1" dirty="0"/>
              <a:t>activités personnelles, familiales, sociales, éducatives, professionnelles ou d’autres domaines importants du fonctionnement</a:t>
            </a:r>
            <a:r>
              <a:rPr lang="fr-BE" sz="1400" i="1" dirty="0"/>
              <a:t>, et en principe, se </a:t>
            </a:r>
            <a:r>
              <a:rPr lang="fr-BE" sz="1400" i="1" dirty="0" smtClean="0"/>
              <a:t>manifeste </a:t>
            </a:r>
            <a:r>
              <a:rPr lang="fr-BE" sz="1400" i="1" dirty="0"/>
              <a:t>clairement sur une période d’</a:t>
            </a:r>
            <a:r>
              <a:rPr lang="fr-BE" sz="1400" b="1" i="1" dirty="0"/>
              <a:t>au moins 12 </a:t>
            </a:r>
            <a:r>
              <a:rPr lang="fr-BE" sz="1400" b="1" i="1" dirty="0" smtClean="0"/>
              <a:t>mois »</a:t>
            </a:r>
            <a:endParaRPr lang="fr-BE" sz="1400" dirty="0"/>
          </a:p>
          <a:p>
            <a:r>
              <a:rPr lang="fr-BE" sz="800" b="1" cap="small" dirty="0"/>
              <a:t> </a:t>
            </a:r>
            <a:r>
              <a:rPr lang="fr-BE" sz="800" b="1" cap="small" dirty="0" smtClean="0"/>
              <a:t> </a:t>
            </a:r>
            <a:endParaRPr lang="fr-BE" sz="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Absence de consensus scientifique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Accrédite approche </a:t>
            </a:r>
            <a:r>
              <a:rPr lang="fr-BE" sz="2400" dirty="0" err="1" smtClean="0">
                <a:sym typeface="Wingdings 3"/>
              </a:rPr>
              <a:t>addictologique</a:t>
            </a:r>
            <a:r>
              <a:rPr lang="fr-BE" sz="2400" dirty="0" smtClean="0">
                <a:sym typeface="Wingdings 3"/>
              </a:rPr>
              <a:t> &amp; modèle </a:t>
            </a:r>
          </a:p>
          <a:p>
            <a:r>
              <a:rPr lang="fr-BE" sz="2400" dirty="0">
                <a:sym typeface="Wingdings 3"/>
              </a:rPr>
              <a:t> </a:t>
            </a:r>
            <a:r>
              <a:rPr lang="fr-BE" sz="2400" dirty="0" smtClean="0">
                <a:sym typeface="Wingdings 3"/>
              </a:rPr>
              <a:t>    neurophysiologique de la dépendance (dopamine)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Non différenciation enfant/ado/adulte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Stigmatisation de l’adolescent, diabolisation du JV</a:t>
            </a:r>
          </a:p>
          <a:p>
            <a:endParaRPr lang="fr-BE" sz="1400" dirty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02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149080"/>
            <a:ext cx="1810669" cy="20606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3176" y="908720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Utilisation Excessive du JV </a:t>
            </a:r>
            <a:endParaRPr lang="fr-FR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4684" y="1613411"/>
            <a:ext cx="77768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Evacuation de la question du sens/de la fonction de la</a:t>
            </a:r>
          </a:p>
          <a:p>
            <a:r>
              <a:rPr lang="fr-BE" sz="2400" dirty="0">
                <a:sym typeface="Wingdings 3"/>
              </a:rPr>
              <a:t> </a:t>
            </a:r>
            <a:r>
              <a:rPr lang="fr-BE" sz="2400" dirty="0" smtClean="0">
                <a:sym typeface="Wingdings 3"/>
              </a:rPr>
              <a:t>    pratique </a:t>
            </a:r>
            <a:r>
              <a:rPr lang="fr-BE" sz="2400" dirty="0" err="1" smtClean="0">
                <a:sym typeface="Wingdings 3"/>
              </a:rPr>
              <a:t>vidéoludique</a:t>
            </a:r>
            <a:r>
              <a:rPr lang="fr-BE" sz="2400" dirty="0" smtClean="0">
                <a:sym typeface="Wingdings 3"/>
              </a:rPr>
              <a:t> (approche compréhensive)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Diagnostique de la comorbidité -&gt; Usage excessif du JV = </a:t>
            </a:r>
          </a:p>
          <a:p>
            <a:r>
              <a:rPr lang="fr-BE" sz="2400" dirty="0">
                <a:sym typeface="Wingdings 3"/>
              </a:rPr>
              <a:t> </a:t>
            </a:r>
            <a:r>
              <a:rPr lang="fr-BE" sz="2400" dirty="0" smtClean="0">
                <a:sym typeface="Wingdings 3"/>
              </a:rPr>
              <a:t>    1</a:t>
            </a:r>
            <a:r>
              <a:rPr lang="fr-BE" sz="2400" baseline="30000" dirty="0" smtClean="0">
                <a:sym typeface="Wingdings 3"/>
              </a:rPr>
              <a:t>er</a:t>
            </a:r>
            <a:r>
              <a:rPr lang="fr-BE" sz="2400" dirty="0" smtClean="0">
                <a:sym typeface="Wingdings 3"/>
              </a:rPr>
              <a:t> symptôme de la dépression chez l’adolescent (</a:t>
            </a:r>
            <a:r>
              <a:rPr lang="fr-BE" sz="2400" dirty="0" err="1" smtClean="0">
                <a:sym typeface="Wingdings 3"/>
              </a:rPr>
              <a:t>Tisseron</a:t>
            </a:r>
            <a:r>
              <a:rPr lang="fr-BE" sz="2400" dirty="0" smtClean="0">
                <a:sym typeface="Wingdings 3"/>
              </a:rPr>
              <a:t>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Intérêt pour la prévention</a:t>
            </a:r>
          </a:p>
          <a:p>
            <a:endParaRPr lang="fr-BE" sz="1400" dirty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4813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Utilisation Excessive du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59332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Données </a:t>
            </a:r>
            <a:r>
              <a:rPr lang="fr-BE" sz="2400" dirty="0">
                <a:sym typeface="Wingdings 3"/>
              </a:rPr>
              <a:t>épistémologiques</a:t>
            </a:r>
            <a:endParaRPr lang="fr-BE" sz="2400" dirty="0"/>
          </a:p>
          <a:p>
            <a:r>
              <a:rPr lang="fr-BE" sz="2000" dirty="0" smtClean="0">
                <a:sym typeface="Wingdings 3"/>
              </a:rPr>
              <a:t>	-&gt;Usage problématique du JV chez les adolescents scolarisés - 	    Belgique - 2013– </a:t>
            </a:r>
            <a:r>
              <a:rPr lang="fr-BE" dirty="0" smtClean="0">
                <a:sym typeface="Wingdings 3"/>
              </a:rPr>
              <a:t>(projet </a:t>
            </a:r>
            <a:r>
              <a:rPr lang="fr-BE" dirty="0">
                <a:sym typeface="Wingdings 3"/>
              </a:rPr>
              <a:t>CLICK – Politique Scientifique Fédérale</a:t>
            </a:r>
            <a:r>
              <a:rPr lang="fr-BE" dirty="0" smtClean="0">
                <a:sym typeface="Wingdings 3"/>
              </a:rPr>
              <a:t>)</a:t>
            </a:r>
          </a:p>
          <a:p>
            <a:endParaRPr lang="fr-BE" dirty="0">
              <a:sym typeface="Wingdings 3"/>
            </a:endParaRPr>
          </a:p>
          <a:p>
            <a:r>
              <a:rPr lang="fr-BE" dirty="0" smtClean="0">
                <a:sym typeface="Wingdings 3"/>
              </a:rPr>
              <a:t> </a:t>
            </a:r>
            <a:endParaRPr lang="fr-BE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886517"/>
              </p:ext>
            </p:extLst>
          </p:nvPr>
        </p:nvGraphicFramePr>
        <p:xfrm>
          <a:off x="1336955" y="1992208"/>
          <a:ext cx="68644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884040"/>
                <a:gridCol w="1848544"/>
                <a:gridCol w="1607840"/>
              </a:tblGrid>
              <a:tr h="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Internet</a:t>
                      </a:r>
                      <a:endParaRPr lang="fr-BE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JV</a:t>
                      </a:r>
                      <a:endParaRPr lang="fr-BE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RS</a:t>
                      </a:r>
                      <a:endParaRPr lang="fr-BE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Adolescents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9.5</a:t>
                      </a:r>
                      <a:r>
                        <a:rPr lang="fr-BE" baseline="0" dirty="0" smtClean="0"/>
                        <a:t>% signes</a:t>
                      </a:r>
                    </a:p>
                    <a:p>
                      <a:r>
                        <a:rPr lang="fr-BE" b="0" baseline="0" dirty="0" smtClean="0"/>
                        <a:t>3% </a:t>
                      </a:r>
                      <a:r>
                        <a:rPr lang="fr-BE" baseline="0" dirty="0" smtClean="0"/>
                        <a:t>sérieux</a:t>
                      </a:r>
                    </a:p>
                    <a:p>
                      <a:endParaRPr lang="fr-BE" baseline="0" dirty="0" smtClean="0"/>
                    </a:p>
                    <a:p>
                      <a:endParaRPr lang="fr-BE" baseline="0" dirty="0" smtClean="0"/>
                    </a:p>
                    <a:p>
                      <a:r>
                        <a:rPr lang="fr-BE" baseline="0" dirty="0" smtClean="0"/>
                        <a:t>2x tps usage non problématique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b="0" dirty="0" smtClean="0"/>
                        <a:t>11%</a:t>
                      </a:r>
                      <a:r>
                        <a:rPr lang="fr-BE" b="0" baseline="0" dirty="0" smtClean="0"/>
                        <a:t> signes</a:t>
                      </a:r>
                      <a:endParaRPr lang="fr-BE" b="0" dirty="0" smtClean="0"/>
                    </a:p>
                    <a:p>
                      <a:r>
                        <a:rPr lang="fr-BE" b="0" dirty="0" smtClean="0"/>
                        <a:t>3.3% sérieux</a:t>
                      </a:r>
                    </a:p>
                    <a:p>
                      <a:r>
                        <a:rPr lang="fr-BE" sz="2000" b="1" dirty="0" smtClean="0"/>
                        <a:t>1.4% T sérieux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aseline="0" dirty="0" smtClean="0"/>
                        <a:t>2x tps usage non problématique</a:t>
                      </a:r>
                      <a:endParaRPr lang="fr-BE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7.1%</a:t>
                      </a:r>
                    </a:p>
                    <a:p>
                      <a:r>
                        <a:rPr lang="fr-BE" dirty="0" smtClean="0"/>
                        <a:t>1.2%</a:t>
                      </a:r>
                    </a:p>
                    <a:p>
                      <a:r>
                        <a:rPr lang="fr-BE" dirty="0" smtClean="0"/>
                        <a:t>0.6%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        Filles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45.7%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b="0" dirty="0" smtClean="0"/>
                        <a:t>14.3%</a:t>
                      </a:r>
                      <a:endParaRPr lang="fr-BE" b="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2000" b="1" dirty="0" smtClean="0"/>
                        <a:t>51.4%</a:t>
                      </a:r>
                    </a:p>
                    <a:p>
                      <a:endParaRPr lang="fr-BE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        Garçons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54.3%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2000" b="1" dirty="0" smtClean="0"/>
                        <a:t>85.7%</a:t>
                      </a:r>
                      <a:endParaRPr lang="fr-BE" sz="20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/>
                        <a:t>48.6%</a:t>
                      </a:r>
                    </a:p>
                    <a:p>
                      <a:endParaRPr lang="fr-B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Adultes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mtClean="0"/>
                        <a:t>3.22%</a:t>
                      </a:r>
                    </a:p>
                    <a:p>
                      <a:r>
                        <a:rPr lang="fr-BE" smtClean="0"/>
                        <a:t>1.32%</a:t>
                      </a:r>
                    </a:p>
                    <a:p>
                      <a:r>
                        <a:rPr lang="fr-BE" sz="2000" b="1" smtClean="0"/>
                        <a:t>0.22%</a:t>
                      </a:r>
                      <a:endParaRPr lang="fr-BE" sz="20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2.95%</a:t>
                      </a:r>
                    </a:p>
                    <a:p>
                      <a:r>
                        <a:rPr lang="fr-BE" dirty="0" smtClean="0"/>
                        <a:t>0.95%</a:t>
                      </a:r>
                    </a:p>
                    <a:p>
                      <a:r>
                        <a:rPr lang="fr-BE" dirty="0" smtClean="0"/>
                        <a:t>0.41%</a:t>
                      </a:r>
                      <a:endParaRPr lang="fr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8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</a:t>
            </a:r>
            <a:r>
              <a:rPr lang="fr-FR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dans le soin </a:t>
            </a:r>
            <a:r>
              <a:rPr lang="fr-FR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psychique des adolescents</a:t>
            </a:r>
            <a:endParaRPr lang="fr-FR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5687" y="1556792"/>
            <a:ext cx="777686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sym typeface="Wingdings 3"/>
              </a:rPr>
              <a:t>Un levier thérapeutique incontournable</a:t>
            </a:r>
            <a:endParaRPr lang="fr-BE" sz="12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sym typeface="Wingdings 3"/>
              </a:rPr>
              <a:t>La clinique du JV et de la réalité virtuelle : dispositif de soin repensé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Approche thérapeutique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Une souffrance en attente d’être reconnue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Le JV pour aller à la rencontre de l’adolescent</a:t>
            </a:r>
          </a:p>
          <a:p>
            <a:pPr lvl="1"/>
            <a:r>
              <a:rPr lang="fr-BE" sz="2000" dirty="0">
                <a:sym typeface="Wingdings 3"/>
              </a:rPr>
              <a:t> </a:t>
            </a:r>
            <a:r>
              <a:rPr lang="fr-BE" sz="2000" dirty="0" smtClean="0">
                <a:sym typeface="Wingdings 3"/>
              </a:rPr>
              <a:t>     	-&gt;Le JV miroir de l’adolescent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Une médiation thérapeutique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Patient et thérapeute côte à côte dans le virtuel / IRL</a:t>
            </a:r>
          </a:p>
          <a:p>
            <a:pPr lvl="1"/>
            <a:r>
              <a:rPr lang="fr-BE" sz="2000" dirty="0" smtClean="0">
                <a:sym typeface="Wingdings 3"/>
              </a:rPr>
              <a:t>      -&gt; ? Création d’un espace </a:t>
            </a:r>
            <a:r>
              <a:rPr lang="fr-BE" sz="2000" dirty="0">
                <a:sym typeface="Wingdings 3"/>
              </a:rPr>
              <a:t>thérapeutique </a:t>
            </a:r>
            <a:r>
              <a:rPr lang="fr-BE" sz="2000" dirty="0" smtClean="0">
                <a:sym typeface="Wingdings 3"/>
              </a:rPr>
              <a:t>virtuel partagé </a:t>
            </a:r>
          </a:p>
          <a:p>
            <a:pPr lvl="1"/>
            <a:endParaRPr lang="fr-BE" sz="2000" dirty="0" smtClean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BE" sz="2000" dirty="0" smtClean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400" dirty="0">
              <a:sym typeface="Wingdings 3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96" y="4509120"/>
            <a:ext cx="184115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76977" y="1347609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Histoire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</a:t>
            </a:r>
          </a:p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BE" sz="32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gamer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est-il quelqu’un d’isolé?</a:t>
            </a:r>
            <a:endParaRPr lang="fr-BE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rend-t-il violent?</a:t>
            </a:r>
          </a:p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au secours de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l’adolescence?</a:t>
            </a:r>
            <a:endParaRPr lang="fr-BE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Usage excessif du JV à l’adolescence</a:t>
            </a:r>
          </a:p>
          <a:p>
            <a:pPr marL="571500" indent="-571500">
              <a:buAutoNum type="romanUcPeriod"/>
            </a:pP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dans le soin psychique des adolescents</a:t>
            </a:r>
          </a:p>
          <a:p>
            <a:pPr marL="571500" indent="-571500">
              <a:buAutoNum type="romanUcPeriod"/>
            </a:pPr>
            <a:endParaRPr lang="fr-BE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AutoNum type="romanUcPeriod"/>
            </a:pP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6" name="ZoneTexte 5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4437112"/>
            <a:ext cx="1278120" cy="1600269"/>
          </a:xfrm>
          <a:prstGeom prst="rect">
            <a:avLst/>
          </a:prstGeom>
        </p:spPr>
      </p:pic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45" y="-315416"/>
            <a:ext cx="8136903" cy="7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ZoneTexte 5"/>
          <p:cNvSpPr txBox="1">
            <a:spLocks noChangeArrowheads="1"/>
          </p:cNvSpPr>
          <p:nvPr/>
        </p:nvSpPr>
        <p:spPr bwMode="auto">
          <a:xfrm>
            <a:off x="1331640" y="1052736"/>
            <a:ext cx="61926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sz="5400" b="1" i="1" dirty="0">
                <a:solidFill>
                  <a:srgbClr val="6F2F89"/>
                </a:solidFill>
                <a:latin typeface="Arial Narrow" pitchFamily="34" charset="0"/>
              </a:rPr>
              <a:t>Merci </a:t>
            </a:r>
          </a:p>
          <a:p>
            <a:pPr algn="ctr" eaLnBrk="1" hangingPunct="1"/>
            <a:r>
              <a:rPr lang="fr-BE" altLang="fr-FR" sz="5400" b="1" i="1" dirty="0">
                <a:solidFill>
                  <a:srgbClr val="6F2F89"/>
                </a:solidFill>
                <a:latin typeface="Arial Narrow" pitchFamily="34" charset="0"/>
              </a:rPr>
              <a:t>pour votre attention 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11" y="5430609"/>
            <a:ext cx="2238350" cy="80670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7298" y="3846433"/>
            <a:ext cx="8784976" cy="1584176"/>
          </a:xfrm>
        </p:spPr>
        <p:txBody>
          <a:bodyPr>
            <a:normAutofit fontScale="90000"/>
          </a:bodyPr>
          <a:lstStyle/>
          <a:p>
            <a:r>
              <a:rPr lang="fr-BE" sz="2200" b="1" u="sng" dirty="0"/>
              <a:t>Anne Pochet </a:t>
            </a:r>
            <a:r>
              <a:rPr lang="fr-BE" sz="2200" b="1" u="sng" dirty="0" smtClean="0"/>
              <a:t/>
            </a:r>
            <a:br>
              <a:rPr lang="fr-BE" sz="2200" b="1" u="sng" dirty="0" smtClean="0"/>
            </a:br>
            <a:r>
              <a:rPr lang="fr-BE" sz="2200" b="1" u="sng" dirty="0" smtClean="0">
                <a:solidFill>
                  <a:schemeClr val="accent1">
                    <a:lumMod val="75000"/>
                  </a:schemeClr>
                </a:solidFill>
              </a:rPr>
              <a:t>anne.pochet@chu-charleroi.be</a:t>
            </a:r>
            <a:r>
              <a:rPr lang="fr-BE" sz="2200" b="1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BE" sz="2200" b="1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BE" sz="2200" b="1" u="sng" dirty="0" smtClean="0"/>
              <a:t>071/92.17.50 – 92.17.50</a:t>
            </a:r>
            <a:br>
              <a:rPr lang="fr-BE" sz="2200" b="1" u="sng" dirty="0" smtClean="0"/>
            </a:br>
            <a:r>
              <a:rPr lang="fr-BE" sz="2200" b="1" i="1" dirty="0" smtClean="0"/>
              <a:t>Clinique </a:t>
            </a:r>
            <a:r>
              <a:rPr lang="fr-BE" sz="2200" b="1" i="1" dirty="0"/>
              <a:t>du Jeux Vidéo et de la Réalité </a:t>
            </a:r>
            <a:r>
              <a:rPr lang="fr-BE" sz="2200" b="1" i="1" dirty="0" smtClean="0"/>
              <a:t>Virtuelle</a:t>
            </a:r>
            <a:br>
              <a:rPr lang="fr-BE" sz="2200" b="1" i="1" dirty="0" smtClean="0"/>
            </a:br>
            <a:r>
              <a:rPr lang="fr-BE" sz="2200" b="1" i="1" dirty="0" smtClean="0"/>
              <a:t>CTJado – Centre Thérapeutique de Jour pour adolescents</a:t>
            </a:r>
            <a:br>
              <a:rPr lang="fr-BE" sz="2200" b="1" i="1" dirty="0" smtClean="0"/>
            </a:br>
            <a:endParaRPr lang="fr-BE" sz="2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753" y="2894401"/>
            <a:ext cx="762066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83671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 de JV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6" name="ZoneTexte 5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55576" y="1421487"/>
            <a:ext cx="7776864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>
                <a:solidFill>
                  <a:prstClr val="black"/>
                </a:solidFill>
              </a:rPr>
              <a:t>Evolution des revenus engendrés par la vente des JV entre 1970 et 2020 </a:t>
            </a:r>
            <a:endParaRPr lang="fr-BE" sz="2400" b="1" i="1" u="sng" dirty="0">
              <a:solidFill>
                <a:prstClr val="black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BE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72" y="4293096"/>
            <a:ext cx="101812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452" y="5733255"/>
            <a:ext cx="8229600" cy="1023165"/>
          </a:xfrm>
        </p:spPr>
        <p:txBody>
          <a:bodyPr>
            <a:normAutofit/>
          </a:bodyPr>
          <a:lstStyle/>
          <a:p>
            <a:pPr algn="l"/>
            <a:r>
              <a:rPr lang="fr-BE" sz="2000" dirty="0" smtClean="0"/>
              <a:t>          ’70                     ’80                      ‘90                    ‘00                      ’10</a:t>
            </a:r>
            <a:br>
              <a:rPr lang="fr-BE" sz="2000" dirty="0" smtClean="0"/>
            </a:br>
            <a:r>
              <a:rPr lang="fr-BE" sz="2000" dirty="0" smtClean="0"/>
              <a:t>                                   CRASH                        INTERNET              SMARTPHONE</a:t>
            </a:r>
            <a:endParaRPr lang="fr-BE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903796"/>
            <a:ext cx="9108503" cy="4872543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683568" y="5949280"/>
            <a:ext cx="129614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1979712" y="5949280"/>
            <a:ext cx="165618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635896" y="5949280"/>
            <a:ext cx="15121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148064" y="5949280"/>
            <a:ext cx="165618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6804248" y="5949280"/>
            <a:ext cx="144016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6" y="2827755"/>
            <a:ext cx="1286367" cy="98154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406" y="1570488"/>
            <a:ext cx="1414442" cy="93849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406" y="478442"/>
            <a:ext cx="1414442" cy="10319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973" y="4610349"/>
            <a:ext cx="2176461" cy="96934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446" y="4859800"/>
            <a:ext cx="1472745" cy="113401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5538" y="5550406"/>
            <a:ext cx="2139881" cy="112176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462" y="260648"/>
            <a:ext cx="1716978" cy="113034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5994" y="1435605"/>
            <a:ext cx="1391504" cy="9302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2705" y="519457"/>
            <a:ext cx="2103302" cy="109737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6136" y="68178"/>
            <a:ext cx="1169160" cy="113775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0031" y="3070299"/>
            <a:ext cx="2025687" cy="113944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4095" y="1976889"/>
            <a:ext cx="1950889" cy="1097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5758" y="1065088"/>
            <a:ext cx="586757" cy="9956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1746" y="4058209"/>
            <a:ext cx="1027923" cy="6852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1156" y="5087615"/>
            <a:ext cx="1371719" cy="15058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6121" y="4992149"/>
            <a:ext cx="982691" cy="98269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2240" y="4950150"/>
            <a:ext cx="1981372" cy="111566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14659" y="3906566"/>
            <a:ext cx="1432684" cy="80474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7066" y="4052167"/>
            <a:ext cx="1335073" cy="8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83671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50 ans du JV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484784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Pourquoi un tel succès pour une production culturelle?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dirty="0" smtClean="0">
                <a:sym typeface="Wingdings 3"/>
              </a:rPr>
              <a:t>-&gt;Innovation technologique, rentabilité, Créativité, résonnance des joueurs &amp; les dynamiques sociales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Le JV véritable objet culturel</a:t>
            </a:r>
          </a:p>
          <a:p>
            <a:pPr>
              <a:lnSpc>
                <a:spcPct val="200000"/>
              </a:lnSpc>
            </a:pPr>
            <a:endParaRPr lang="fr-BE" sz="1200" dirty="0" smtClean="0">
              <a:sym typeface="Wingdings 3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BE" sz="1200" dirty="0" smtClean="0">
              <a:sym typeface="Wingdings 3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10</a:t>
            </a:r>
            <a:r>
              <a:rPr lang="fr-BE" sz="2400" baseline="30000" dirty="0" smtClean="0">
                <a:sym typeface="Wingdings 3"/>
              </a:rPr>
              <a:t>ème</a:t>
            </a:r>
            <a:r>
              <a:rPr lang="fr-BE" sz="2400" dirty="0" smtClean="0">
                <a:sym typeface="Wingdings 3"/>
              </a:rPr>
              <a:t> art</a:t>
            </a:r>
            <a:endParaRPr lang="fr-BE" sz="8000" dirty="0">
              <a:sym typeface="Wingdings 3"/>
            </a:endParaRPr>
          </a:p>
          <a:p>
            <a:pPr>
              <a:lnSpc>
                <a:spcPct val="200000"/>
              </a:lnSpc>
            </a:pPr>
            <a:endParaRPr lang="fr-BE" sz="2400" dirty="0" smtClean="0"/>
          </a:p>
        </p:txBody>
      </p:sp>
      <p:grpSp>
        <p:nvGrpSpPr>
          <p:cNvPr id="8" name="Groupe 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6" name="ZoneTexte 5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Pixel Muse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26" y="2852936"/>
            <a:ext cx="2404467" cy="148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www.campus-des-ecoles.fr/gaming/wp-content/uploads/sites/7/2020/01/The-wolf-among-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72" y="4778005"/>
            <a:ext cx="2219678" cy="13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ampus-des-ecoles.fr/gaming/wp-content/uploads/sites/7/2020/01/Ni-no-kun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52" y="4797152"/>
            <a:ext cx="2219091" cy="13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337" y="4797152"/>
            <a:ext cx="2180044" cy="13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vecteur de socialisation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0305" y="1645066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/>
              <a:t> </a:t>
            </a:r>
            <a:r>
              <a:rPr lang="fr-BE" sz="2400" dirty="0" smtClean="0"/>
              <a:t>2 études – Les guildes dans le jeu World of </a:t>
            </a:r>
            <a:r>
              <a:rPr lang="fr-BE" sz="2400" dirty="0" err="1" smtClean="0"/>
              <a:t>Warcraft</a:t>
            </a:r>
            <a:r>
              <a:rPr lang="fr-BE" sz="2400" dirty="0" smtClean="0"/>
              <a:t> (</a:t>
            </a:r>
            <a:r>
              <a:rPr lang="fr-BE" sz="2400" dirty="0" err="1" smtClean="0"/>
              <a:t>WoW</a:t>
            </a:r>
            <a:r>
              <a:rPr lang="fr-BE" sz="2400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 smtClean="0"/>
              <a:t>LAFRANCE – la parole aux jeunes adultes joueurs intensifs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dirty="0" smtClean="0"/>
              <a:t>SERVAIS – Immersion 10ans dans la guilde des Dragons Immortels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err="1" smtClean="0"/>
              <a:t>WoW</a:t>
            </a:r>
            <a:endParaRPr lang="fr-B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r>
              <a:rPr lang="fr-BE" sz="2400" dirty="0">
                <a:sym typeface="Wingdings 3"/>
              </a:rPr>
              <a:t>	</a:t>
            </a:r>
            <a:endParaRPr lang="fr-BE" sz="24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4609959"/>
            <a:ext cx="798262" cy="1697403"/>
          </a:xfrm>
          <a:prstGeom prst="rect">
            <a:avLst/>
          </a:prstGeom>
        </p:spPr>
      </p:pic>
      <p:pic>
        <p:nvPicPr>
          <p:cNvPr id="10" name="Image 9" descr="World of Warcraft fans want more customization during Shadowlands - Polygo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69975"/>
            <a:ext cx="2100580" cy="109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654" y="3777881"/>
            <a:ext cx="2066723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vecteur de socialisation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0305" y="1645066"/>
            <a:ext cx="77768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/>
              <a:t>Communauté structurée &amp; hiérarchisée</a:t>
            </a:r>
          </a:p>
          <a:p>
            <a:pPr marL="742950" lvl="1" indent="-285750"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Répartition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rôles</a:t>
            </a:r>
          </a:p>
          <a:p>
            <a:pPr marL="742950" lvl="1" indent="-285750"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Entreprise collaborative -&gt; processus </a:t>
            </a:r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d’apprentissage</a:t>
            </a:r>
          </a:p>
          <a:p>
            <a:pPr lvl="1">
              <a:tabLst>
                <a:tab pos="914400" algn="l"/>
              </a:tabLst>
            </a:pPr>
            <a:r>
              <a:rPr lang="fr-B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Le </a:t>
            </a:r>
            <a:r>
              <a:rPr lang="fr-BE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gamer</a:t>
            </a:r>
            <a:r>
              <a:rPr lang="fr-B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 quelqu’un de collaboratif, stratège, sociable, avec des capacités organisationnelles et managériales »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Pression de la </a:t>
            </a: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guilde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/>
              <a:t>Communauté de longue durée et stable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/>
              <a:t>Des relation fortes </a:t>
            </a: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modèle communautaire articulé autour des individus : social choisi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r>
              <a:rPr lang="fr-BE" sz="2400" dirty="0">
                <a:sym typeface="Wingdings 3"/>
              </a:rPr>
              <a:t>	</a:t>
            </a:r>
            <a:endParaRPr lang="fr-BE" sz="24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4609959"/>
            <a:ext cx="798262" cy="16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vecteur de socialisation</a:t>
            </a:r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0305" y="1645066"/>
            <a:ext cx="77768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JV MMORGP « Univers ludique » : Virtuel se prolonge IRL avec la même aisance </a:t>
            </a: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Pouvoir d’attraction </a:t>
            </a: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MMORPG -&gt; accoutumance marginale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vie en ligne émergente -&gt; cérémonie de mariage et funéraire en ligne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évolution générale du JV et de ses fonctionnalités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Détournement sociale et culturel du JV</a:t>
            </a:r>
          </a:p>
          <a:p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Manifestation politique dans Animal 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Crossing</a:t>
            </a: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Bibliothèque de Reporter sans frontière dans 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Minecraft</a:t>
            </a: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Le rappeur Travis Scott en concert sur </a:t>
            </a:r>
            <a:r>
              <a:rPr lang="fr-B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Fortnite</a:t>
            </a:r>
            <a:endParaRPr lang="fr-B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r>
              <a:rPr lang="fr-BE" sz="2400" dirty="0">
                <a:sym typeface="Wingdings 3"/>
              </a:rPr>
              <a:t>	</a:t>
            </a:r>
            <a:endParaRPr lang="fr-BE" sz="24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4609959"/>
            <a:ext cx="798262" cy="16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9116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fr-BE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JV rend-t-il violent</a:t>
            </a:r>
            <a:r>
              <a:rPr lang="fr-BE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BE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737775"/>
            <a:ext cx="77768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sym typeface="Wingdings 3"/>
              </a:rPr>
              <a:t>Contexte culturel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Appréhension face aux « nouvelles » technologies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L’opposition des générations quant à la pertinence des loisirs pour canaliser la jeunesse – un vieux conflit</a:t>
            </a:r>
            <a:endParaRPr lang="fr-BE" sz="20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>
                <a:sym typeface="Wingdings 3"/>
              </a:rPr>
              <a:t>Tous les JV ne proposent pas de contenus </a:t>
            </a:r>
            <a:r>
              <a:rPr lang="fr-BE" sz="2400" dirty="0" smtClean="0">
                <a:sym typeface="Wingdings 3"/>
              </a:rPr>
              <a:t>violents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 smtClean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 smtClean="0">
              <a:sym typeface="Wingdings 3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BE" sz="2400" dirty="0">
              <a:sym typeface="Wingdings 3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BE" sz="2000" dirty="0" smtClean="0">
                <a:sym typeface="Wingdings 3"/>
              </a:rPr>
              <a:t>Mise à distance via univers </a:t>
            </a:r>
            <a:r>
              <a:rPr lang="fr-BE" sz="2000" dirty="0" err="1" smtClean="0">
                <a:sym typeface="Wingdings 3"/>
              </a:rPr>
              <a:t>cartoonesque</a:t>
            </a:r>
            <a:r>
              <a:rPr lang="fr-BE" sz="2000" dirty="0" smtClean="0">
                <a:sym typeface="Wingdings 3"/>
              </a:rPr>
              <a:t> ou </a:t>
            </a:r>
            <a:r>
              <a:rPr lang="fr-BE" sz="2000" dirty="0" err="1" smtClean="0">
                <a:sym typeface="Wingdings 3"/>
              </a:rPr>
              <a:t>fantasy</a:t>
            </a:r>
            <a:endParaRPr lang="fr-BE" sz="2000" dirty="0" smtClean="0">
              <a:sym typeface="Wingdings 3"/>
            </a:endParaRPr>
          </a:p>
          <a:p>
            <a:pPr lvl="1"/>
            <a:r>
              <a:rPr lang="fr-BE" sz="2000" dirty="0" smtClean="0">
                <a:sym typeface="Wingdings 3"/>
              </a:rPr>
              <a:t>            -&gt; JV = scène psychodramatique auto-thérapeutique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6381328"/>
            <a:ext cx="9255126" cy="13335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9" y="218257"/>
            <a:ext cx="407517" cy="4320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8" name="Groupe 17"/>
          <p:cNvGrpSpPr/>
          <p:nvPr/>
        </p:nvGrpSpPr>
        <p:grpSpPr>
          <a:xfrm>
            <a:off x="4355976" y="188640"/>
            <a:ext cx="4536504" cy="461665"/>
            <a:chOff x="4355976" y="175149"/>
            <a:chExt cx="4536504" cy="461665"/>
          </a:xfrm>
        </p:grpSpPr>
        <p:sp>
          <p:nvSpPr>
            <p:cNvPr id="19" name="ZoneTexte 18"/>
            <p:cNvSpPr txBox="1"/>
            <p:nvPr/>
          </p:nvSpPr>
          <p:spPr>
            <a:xfrm>
              <a:off x="4355976" y="175149"/>
              <a:ext cx="4536504" cy="461665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endParaRPr lang="fr-BE" sz="200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Jeu </a:t>
              </a:r>
              <a:r>
                <a:rPr lang="fr-BE" u="sng" dirty="0" err="1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</a:t>
              </a:r>
              <a:r>
                <a:rPr lang="fr-BE" u="sng" dirty="0" smtClean="0">
                  <a:solidFill>
                    <a:srgbClr val="3001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 secours de l’adolescent?</a:t>
              </a:r>
            </a:p>
            <a:p>
              <a:pPr algn="r"/>
              <a:endParaRPr lang="fr-BE" sz="4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09" y="204766"/>
              <a:ext cx="407517" cy="432048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8" y="3501008"/>
            <a:ext cx="2610190" cy="14772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366" y="3528274"/>
            <a:ext cx="2631778" cy="14849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480" y="3535881"/>
            <a:ext cx="2626304" cy="14772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632" y="4631476"/>
            <a:ext cx="168873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18936</TotalTime>
  <Words>816</Words>
  <Application>Microsoft Office PowerPoint</Application>
  <PresentationFormat>Affichage à l'écran (4:3)</PresentationFormat>
  <Paragraphs>227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Comic Sans MS</vt:lpstr>
      <vt:lpstr>Times New Roman</vt:lpstr>
      <vt:lpstr>Wingdings</vt:lpstr>
      <vt:lpstr>Wingdings 3</vt:lpstr>
      <vt:lpstr>Thème Office</vt:lpstr>
      <vt:lpstr>      Le Jeu Vidéo au secours de l’adolescent ?   Anne Pochet   Clinique du Jeux Vidéo et de la Réalité Virtuelle  Centre Thérapeutique de jour pour Adolescents -CTJado  Hôpital Van Gogh - CHU Charleroi  </vt:lpstr>
      <vt:lpstr>Présentation PowerPoint</vt:lpstr>
      <vt:lpstr>Présentation PowerPoint</vt:lpstr>
      <vt:lpstr>          ’70                     ’80                      ‘90                    ‘00                      ’10                                    CRASH                        INTERNET              SMARTPHONE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 Pochet  anne.pochet@chu-charleroi.be 071/92.17.50 – 92.17.50 Clinique du Jeux Vidéo et de la Réalité Virtuelle CTJado – Centre Thérapeutique de Jour pour adolescents </vt:lpstr>
    </vt:vector>
  </TitlesOfParts>
  <Company>ISPPC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PSYADO</dc:creator>
  <cp:lastModifiedBy>anne pochet</cp:lastModifiedBy>
  <cp:revision>348</cp:revision>
  <dcterms:created xsi:type="dcterms:W3CDTF">2014-10-06T12:36:14Z</dcterms:created>
  <dcterms:modified xsi:type="dcterms:W3CDTF">2022-03-19T06:25:50Z</dcterms:modified>
</cp:coreProperties>
</file>