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1"/>
  </p:notesMasterIdLst>
  <p:sldIdLst>
    <p:sldId id="259" r:id="rId5"/>
    <p:sldId id="355" r:id="rId6"/>
    <p:sldId id="435" r:id="rId7"/>
    <p:sldId id="480" r:id="rId8"/>
    <p:sldId id="492" r:id="rId9"/>
    <p:sldId id="483" r:id="rId10"/>
    <p:sldId id="493" r:id="rId11"/>
    <p:sldId id="485" r:id="rId12"/>
    <p:sldId id="484" r:id="rId13"/>
    <p:sldId id="494" r:id="rId14"/>
    <p:sldId id="495" r:id="rId15"/>
    <p:sldId id="481" r:id="rId16"/>
    <p:sldId id="471" r:id="rId17"/>
    <p:sldId id="468" r:id="rId18"/>
    <p:sldId id="470" r:id="rId19"/>
    <p:sldId id="469" r:id="rId20"/>
    <p:sldId id="437" r:id="rId21"/>
    <p:sldId id="438" r:id="rId22"/>
    <p:sldId id="439" r:id="rId23"/>
    <p:sldId id="482" r:id="rId24"/>
    <p:sldId id="477" r:id="rId25"/>
    <p:sldId id="441" r:id="rId26"/>
    <p:sldId id="442" r:id="rId27"/>
    <p:sldId id="445" r:id="rId28"/>
    <p:sldId id="491" r:id="rId29"/>
    <p:sldId id="443" r:id="rId30"/>
    <p:sldId id="496" r:id="rId31"/>
    <p:sldId id="486" r:id="rId32"/>
    <p:sldId id="462" r:id="rId33"/>
    <p:sldId id="478" r:id="rId34"/>
    <p:sldId id="389" r:id="rId35"/>
    <p:sldId id="466" r:id="rId36"/>
    <p:sldId id="488" r:id="rId37"/>
    <p:sldId id="489" r:id="rId38"/>
    <p:sldId id="433" r:id="rId39"/>
    <p:sldId id="432" r:id="rId4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ali Clavie" initials="MC" lastIdx="11" clrIdx="0">
    <p:extLst>
      <p:ext uri="{19B8F6BF-5375-455C-9EA6-DF929625EA0E}">
        <p15:presenceInfo xmlns:p15="http://schemas.microsoft.com/office/powerpoint/2012/main" userId="S-1-5-21-2932092509-1905335815-3991743555-5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4C1"/>
    <a:srgbClr val="5FA1D7"/>
    <a:srgbClr val="348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70CD0-AC69-46EA-9A4E-5E90AB122DAE}" v="221" dt="2021-10-18T18:56:06.2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94660"/>
  </p:normalViewPr>
  <p:slideViewPr>
    <p:cSldViewPr snapToGrid="0">
      <p:cViewPr varScale="1">
        <p:scale>
          <a:sx n="102" d="100"/>
          <a:sy n="102" d="100"/>
        </p:scale>
        <p:origin x="168" y="102"/>
      </p:cViewPr>
      <p:guideLst/>
    </p:cSldViewPr>
  </p:slideViewPr>
  <p:notesTextViewPr>
    <p:cViewPr>
      <p:scale>
        <a:sx n="150" d="100"/>
        <a:sy n="150" d="100"/>
      </p:scale>
      <p:origin x="0" y="0"/>
    </p:cViewPr>
  </p:notesTextViewPr>
  <p:sorterViewPr>
    <p:cViewPr>
      <p:scale>
        <a:sx n="60" d="100"/>
        <a:sy n="6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indent="0">
              <a:buFontTx/>
              <a:buNone/>
              <a:defRPr sz="2400" b="0" i="0" u="none" strike="noStrike" kern="1200" spc="0" baseline="0">
                <a:solidFill>
                  <a:schemeClr val="tx1">
                    <a:lumMod val="65000"/>
                    <a:lumOff val="35000"/>
                  </a:schemeClr>
                </a:solidFill>
                <a:latin typeface="+mn-lt"/>
                <a:ea typeface="+mn-ea"/>
                <a:cs typeface="+mn-cs"/>
              </a:defRPr>
            </a:pPr>
            <a:r>
              <a:rPr lang="fr-FR" sz="2400" dirty="0">
                <a:solidFill>
                  <a:schemeClr val="bg1">
                    <a:lumMod val="65000"/>
                  </a:schemeClr>
                </a:solidFill>
              </a:rPr>
              <a:t>Nombre moyen par jour de joueurs actifs sur les sites on line de jeux de hasard agréés par la CJH</a:t>
            </a:r>
          </a:p>
        </c:rich>
      </c:tx>
      <c:layout>
        <c:manualLayout>
          <c:xMode val="edge"/>
          <c:yMode val="edge"/>
          <c:x val="0.10213069292143112"/>
          <c:y val="1.0875834367037145E-2"/>
        </c:manualLayout>
      </c:layout>
      <c:overlay val="0"/>
      <c:spPr>
        <a:noFill/>
        <a:ln>
          <a:noFill/>
        </a:ln>
        <a:effectLst/>
      </c:spPr>
      <c:txPr>
        <a:bodyPr rot="0" spcFirstLastPara="1" vertOverflow="ellipsis" vert="horz" wrap="square" anchor="ctr" anchorCtr="1"/>
        <a:lstStyle/>
        <a:p>
          <a:pPr marL="0" indent="0">
            <a:buFontTx/>
            <a:buNone/>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Blad1!$B$1</c:f>
              <c:strCache>
                <c:ptCount val="1"/>
                <c:pt idx="0">
                  <c:v>2018</c:v>
                </c:pt>
              </c:strCache>
            </c:strRef>
          </c:tx>
          <c:spPr>
            <a:solidFill>
              <a:srgbClr val="7DA4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Blad1!$B$2:$B$3</c:f>
              <c:numCache>
                <c:formatCode>General</c:formatCode>
                <c:ptCount val="2"/>
                <c:pt idx="0">
                  <c:v>63122</c:v>
                </c:pt>
              </c:numCache>
            </c:numRef>
          </c:val>
          <c:extLst>
            <c:ext xmlns:c16="http://schemas.microsoft.com/office/drawing/2014/chart" uri="{C3380CC4-5D6E-409C-BE32-E72D297353CC}">
              <c16:uniqueId val="{00000000-F217-41F4-9F3C-ACCE6641CC0A}"/>
            </c:ext>
          </c:extLst>
        </c:ser>
        <c:ser>
          <c:idx val="1"/>
          <c:order val="1"/>
          <c:tx>
            <c:strRef>
              <c:f>Blad1!$C$1</c:f>
              <c:strCache>
                <c:ptCount val="1"/>
                <c:pt idx="0">
                  <c:v>2019</c:v>
                </c:pt>
              </c:strCache>
            </c:strRef>
          </c:tx>
          <c:spPr>
            <a:solidFill>
              <a:srgbClr val="5FA1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Blad1!$C$2:$C$3</c:f>
              <c:numCache>
                <c:formatCode>General</c:formatCode>
                <c:ptCount val="2"/>
                <c:pt idx="0">
                  <c:v>94212</c:v>
                </c:pt>
              </c:numCache>
            </c:numRef>
          </c:val>
          <c:extLst>
            <c:ext xmlns:c16="http://schemas.microsoft.com/office/drawing/2014/chart" uri="{C3380CC4-5D6E-409C-BE32-E72D297353CC}">
              <c16:uniqueId val="{00000001-F217-41F4-9F3C-ACCE6641CC0A}"/>
            </c:ext>
          </c:extLst>
        </c:ser>
        <c:ser>
          <c:idx val="2"/>
          <c:order val="2"/>
          <c:tx>
            <c:strRef>
              <c:f>Blad1!$D$1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Blad1!$D$2:$D$3</c:f>
              <c:numCache>
                <c:formatCode>General</c:formatCode>
                <c:ptCount val="2"/>
                <c:pt idx="0">
                  <c:v>113302</c:v>
                </c:pt>
              </c:numCache>
            </c:numRef>
          </c:val>
          <c:extLst>
            <c:ext xmlns:c16="http://schemas.microsoft.com/office/drawing/2014/chart" uri="{C3380CC4-5D6E-409C-BE32-E72D297353CC}">
              <c16:uniqueId val="{00000002-F217-41F4-9F3C-ACCE6641CC0A}"/>
            </c:ext>
          </c:extLst>
        </c:ser>
        <c:ser>
          <c:idx val="3"/>
          <c:order val="3"/>
          <c:tx>
            <c:strRef>
              <c:f>Blad1!$E$1</c:f>
              <c:strCache>
                <c:ptCount val="1"/>
                <c:pt idx="0">
                  <c:v>2021</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Blad1!$E$2:$E$3</c:f>
              <c:numCache>
                <c:formatCode>General</c:formatCode>
                <c:ptCount val="2"/>
                <c:pt idx="0">
                  <c:v>136888</c:v>
                </c:pt>
              </c:numCache>
            </c:numRef>
          </c:val>
          <c:extLst>
            <c:ext xmlns:c16="http://schemas.microsoft.com/office/drawing/2014/chart" uri="{C3380CC4-5D6E-409C-BE32-E72D297353CC}">
              <c16:uniqueId val="{00000003-F217-41F4-9F3C-ACCE6641CC0A}"/>
            </c:ext>
          </c:extLst>
        </c:ser>
        <c:dLbls>
          <c:showLegendKey val="0"/>
          <c:showVal val="0"/>
          <c:showCatName val="0"/>
          <c:showSerName val="0"/>
          <c:showPercent val="0"/>
          <c:showBubbleSize val="0"/>
        </c:dLbls>
        <c:gapWidth val="219"/>
        <c:overlap val="-27"/>
        <c:axId val="398643360"/>
        <c:axId val="398647280"/>
      </c:barChart>
      <c:catAx>
        <c:axId val="398643360"/>
        <c:scaling>
          <c:orientation val="minMax"/>
        </c:scaling>
        <c:delete val="1"/>
        <c:axPos val="b"/>
        <c:numFmt formatCode="General" sourceLinked="1"/>
        <c:majorTickMark val="none"/>
        <c:minorTickMark val="none"/>
        <c:tickLblPos val="nextTo"/>
        <c:crossAx val="398647280"/>
        <c:crosses val="autoZero"/>
        <c:auto val="1"/>
        <c:lblAlgn val="ctr"/>
        <c:lblOffset val="100"/>
        <c:noMultiLvlLbl val="0"/>
      </c:catAx>
      <c:valAx>
        <c:axId val="39864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98643360"/>
        <c:crosses val="autoZero"/>
        <c:crossBetween val="between"/>
      </c:valAx>
      <c:spPr>
        <a:noFill/>
        <a:ln>
          <a:noFill/>
        </a:ln>
        <a:effectLst/>
      </c:spPr>
    </c:plotArea>
    <c:legend>
      <c:legendPos val="b"/>
      <c:layout>
        <c:manualLayout>
          <c:xMode val="edge"/>
          <c:yMode val="edge"/>
          <c:x val="8.6977660325844197E-2"/>
          <c:y val="0.94435940265122009"/>
          <c:w val="0.40502524022355724"/>
          <c:h val="5.56405973487798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2400" dirty="0">
                <a:solidFill>
                  <a:schemeClr val="bg1">
                    <a:lumMod val="65000"/>
                  </a:schemeClr>
                </a:solidFill>
              </a:rPr>
              <a:t>Nombre moyen de joueurs ayant joué au moins une fois par semaine au cours d'une année</a:t>
            </a:r>
            <a:endParaRPr lang="nl-BE" sz="2400" dirty="0">
              <a:solidFill>
                <a:schemeClr val="bg1">
                  <a:lumMod val="65000"/>
                </a:schemeClr>
              </a:solidFill>
            </a:endParaRPr>
          </a:p>
        </c:rich>
      </c:tx>
      <c:layout>
        <c:manualLayout>
          <c:xMode val="edge"/>
          <c:yMode val="edge"/>
          <c:x val="0.1281306928665065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0454681678803116E-2"/>
          <c:y val="0.16052178656291874"/>
          <c:w val="0.92492485609488539"/>
          <c:h val="0.68719685534904495"/>
        </c:manualLayout>
      </c:layout>
      <c:barChart>
        <c:barDir val="col"/>
        <c:grouping val="clustered"/>
        <c:varyColors val="0"/>
        <c:ser>
          <c:idx val="0"/>
          <c:order val="0"/>
          <c:tx>
            <c:strRef>
              <c:f>Blad1!$B$1</c:f>
              <c:strCache>
                <c:ptCount val="1"/>
                <c:pt idx="0">
                  <c:v>2018</c:v>
                </c:pt>
              </c:strCache>
            </c:strRef>
          </c:tx>
          <c:spPr>
            <a:solidFill>
              <a:srgbClr val="7DA4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Blad1!$B$2:$B$3</c:f>
              <c:numCache>
                <c:formatCode>General</c:formatCode>
                <c:ptCount val="2"/>
                <c:pt idx="0">
                  <c:v>343846</c:v>
                </c:pt>
              </c:numCache>
            </c:numRef>
          </c:val>
          <c:extLst>
            <c:ext xmlns:c16="http://schemas.microsoft.com/office/drawing/2014/chart" uri="{C3380CC4-5D6E-409C-BE32-E72D297353CC}">
              <c16:uniqueId val="{00000000-8A68-457B-94B2-950D59861637}"/>
            </c:ext>
          </c:extLst>
        </c:ser>
        <c:ser>
          <c:idx val="1"/>
          <c:order val="1"/>
          <c:tx>
            <c:strRef>
              <c:f>Blad1!$C$1</c:f>
              <c:strCache>
                <c:ptCount val="1"/>
                <c:pt idx="0">
                  <c:v>2019</c:v>
                </c:pt>
              </c:strCache>
            </c:strRef>
          </c:tx>
          <c:spPr>
            <a:solidFill>
              <a:srgbClr val="5FA1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Blad1!$C$2:$C$3</c:f>
              <c:numCache>
                <c:formatCode>General</c:formatCode>
                <c:ptCount val="2"/>
                <c:pt idx="0">
                  <c:v>445288</c:v>
                </c:pt>
              </c:numCache>
            </c:numRef>
          </c:val>
          <c:extLst>
            <c:ext xmlns:c16="http://schemas.microsoft.com/office/drawing/2014/chart" uri="{C3380CC4-5D6E-409C-BE32-E72D297353CC}">
              <c16:uniqueId val="{00000001-8A68-457B-94B2-950D59861637}"/>
            </c:ext>
          </c:extLst>
        </c:ser>
        <c:ser>
          <c:idx val="2"/>
          <c:order val="2"/>
          <c:tx>
            <c:strRef>
              <c:f>Blad1!$D$1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Blad1!$D$2:$D$3</c:f>
              <c:numCache>
                <c:formatCode>General</c:formatCode>
                <c:ptCount val="2"/>
                <c:pt idx="0">
                  <c:v>502738</c:v>
                </c:pt>
              </c:numCache>
            </c:numRef>
          </c:val>
          <c:extLst>
            <c:ext xmlns:c16="http://schemas.microsoft.com/office/drawing/2014/chart" uri="{C3380CC4-5D6E-409C-BE32-E72D297353CC}">
              <c16:uniqueId val="{00000002-8A68-457B-94B2-950D59861637}"/>
            </c:ext>
          </c:extLst>
        </c:ser>
        <c:ser>
          <c:idx val="3"/>
          <c:order val="3"/>
          <c:tx>
            <c:strRef>
              <c:f>Blad1!$E$1</c:f>
              <c:strCache>
                <c:ptCount val="1"/>
                <c:pt idx="0">
                  <c:v>2021</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Blad1!$E$2:$E$3</c:f>
              <c:numCache>
                <c:formatCode>General</c:formatCode>
                <c:ptCount val="2"/>
                <c:pt idx="0">
                  <c:v>576493</c:v>
                </c:pt>
              </c:numCache>
            </c:numRef>
          </c:val>
          <c:extLst>
            <c:ext xmlns:c16="http://schemas.microsoft.com/office/drawing/2014/chart" uri="{C3380CC4-5D6E-409C-BE32-E72D297353CC}">
              <c16:uniqueId val="{00000003-8A68-457B-94B2-950D59861637}"/>
            </c:ext>
          </c:extLst>
        </c:ser>
        <c:dLbls>
          <c:showLegendKey val="0"/>
          <c:showVal val="0"/>
          <c:showCatName val="0"/>
          <c:showSerName val="0"/>
          <c:showPercent val="0"/>
          <c:showBubbleSize val="0"/>
        </c:dLbls>
        <c:gapWidth val="219"/>
        <c:overlap val="-27"/>
        <c:axId val="398645320"/>
        <c:axId val="398646888"/>
      </c:barChart>
      <c:catAx>
        <c:axId val="398645320"/>
        <c:scaling>
          <c:orientation val="minMax"/>
        </c:scaling>
        <c:delete val="1"/>
        <c:axPos val="b"/>
        <c:numFmt formatCode="General" sourceLinked="1"/>
        <c:majorTickMark val="none"/>
        <c:minorTickMark val="none"/>
        <c:tickLblPos val="nextTo"/>
        <c:crossAx val="398646888"/>
        <c:crosses val="autoZero"/>
        <c:auto val="1"/>
        <c:lblAlgn val="ctr"/>
        <c:lblOffset val="100"/>
        <c:noMultiLvlLbl val="0"/>
      </c:catAx>
      <c:valAx>
        <c:axId val="398646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98645320"/>
        <c:crosses val="autoZero"/>
        <c:crossBetween val="between"/>
      </c:valAx>
      <c:spPr>
        <a:noFill/>
        <a:ln>
          <a:noFill/>
        </a:ln>
        <a:effectLst/>
      </c:spPr>
    </c:plotArea>
    <c:legend>
      <c:legendPos val="b"/>
      <c:layout>
        <c:manualLayout>
          <c:xMode val="edge"/>
          <c:yMode val="edge"/>
          <c:x val="0.10751242590547644"/>
          <c:y val="0.92233187043466858"/>
          <c:w val="0.38992562783941276"/>
          <c:h val="4.86716846913715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lgn="just">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400" dirty="0"/>
              <a:t> </a:t>
            </a:r>
            <a:r>
              <a:rPr lang="fr-FR" sz="2400" dirty="0">
                <a:solidFill>
                  <a:schemeClr val="bg1">
                    <a:lumMod val="65000"/>
                  </a:schemeClr>
                </a:solidFill>
              </a:rPr>
              <a:t>Nombre moyen de visiteurs enregistrés par jour dans les casinos et salles de jeux</a:t>
            </a:r>
            <a:r>
              <a:rPr lang="fr-FR" sz="2400" baseline="0" dirty="0">
                <a:solidFill>
                  <a:schemeClr val="bg1">
                    <a:lumMod val="65000"/>
                  </a:schemeClr>
                </a:solidFill>
              </a:rPr>
              <a:t> (hors agences de paris, cafés, et librairies)</a:t>
            </a:r>
            <a:endParaRPr lang="nl-BE" sz="2400" dirty="0">
              <a:solidFill>
                <a:schemeClr val="bg1">
                  <a:lumMod val="65000"/>
                </a:schemeClr>
              </a:solidFill>
            </a:endParaRPr>
          </a:p>
        </c:rich>
      </c:tx>
      <c:layout>
        <c:manualLayout>
          <c:xMode val="edge"/>
          <c:yMode val="edge"/>
          <c:x val="0.12431984687342354"/>
          <c:y val="3.040056939229181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Blad1!$B$1</c:f>
              <c:strCache>
                <c:ptCount val="1"/>
                <c:pt idx="0">
                  <c:v>2018</c:v>
                </c:pt>
              </c:strCache>
            </c:strRef>
          </c:tx>
          <c:spPr>
            <a:solidFill>
              <a:srgbClr val="7DA4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Blad1!$B$2:$B$3</c:f>
              <c:numCache>
                <c:formatCode>General</c:formatCode>
                <c:ptCount val="2"/>
                <c:pt idx="0">
                  <c:v>14539</c:v>
                </c:pt>
              </c:numCache>
            </c:numRef>
          </c:val>
          <c:extLst>
            <c:ext xmlns:c16="http://schemas.microsoft.com/office/drawing/2014/chart" uri="{C3380CC4-5D6E-409C-BE32-E72D297353CC}">
              <c16:uniqueId val="{00000000-9747-4968-9365-B385380F38FA}"/>
            </c:ext>
          </c:extLst>
        </c:ser>
        <c:ser>
          <c:idx val="1"/>
          <c:order val="1"/>
          <c:tx>
            <c:strRef>
              <c:f>Blad1!$C$1</c:f>
              <c:strCache>
                <c:ptCount val="1"/>
                <c:pt idx="0">
                  <c:v>2019</c:v>
                </c:pt>
              </c:strCache>
            </c:strRef>
          </c:tx>
          <c:spPr>
            <a:solidFill>
              <a:srgbClr val="5FA1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Blad1!$C$2:$C$3</c:f>
              <c:numCache>
                <c:formatCode>General</c:formatCode>
                <c:ptCount val="2"/>
                <c:pt idx="0">
                  <c:v>15710</c:v>
                </c:pt>
              </c:numCache>
            </c:numRef>
          </c:val>
          <c:extLst>
            <c:ext xmlns:c16="http://schemas.microsoft.com/office/drawing/2014/chart" uri="{C3380CC4-5D6E-409C-BE32-E72D297353CC}">
              <c16:uniqueId val="{00000001-9747-4968-9365-B385380F38FA}"/>
            </c:ext>
          </c:extLst>
        </c:ser>
        <c:ser>
          <c:idx val="2"/>
          <c:order val="2"/>
          <c:tx>
            <c:strRef>
              <c:f>Blad1!$D$1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Blad1!$D$2:$D$3</c:f>
              <c:numCache>
                <c:formatCode>General</c:formatCode>
                <c:ptCount val="2"/>
                <c:pt idx="0">
                  <c:v>11167</c:v>
                </c:pt>
              </c:numCache>
            </c:numRef>
          </c:val>
          <c:extLst>
            <c:ext xmlns:c16="http://schemas.microsoft.com/office/drawing/2014/chart" uri="{C3380CC4-5D6E-409C-BE32-E72D297353CC}">
              <c16:uniqueId val="{00000002-9747-4968-9365-B385380F38FA}"/>
            </c:ext>
          </c:extLst>
        </c:ser>
        <c:ser>
          <c:idx val="3"/>
          <c:order val="3"/>
          <c:tx>
            <c:strRef>
              <c:f>Blad1!$E$1</c:f>
              <c:strCache>
                <c:ptCount val="1"/>
                <c:pt idx="0">
                  <c:v>2021</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1"/>
                <c:pt idx="0">
                  <c:v>Categorie 1</c:v>
                </c:pt>
              </c:strCache>
            </c:strRef>
          </c:cat>
          <c:val>
            <c:numRef>
              <c:f>Blad1!$E$2:$E$3</c:f>
              <c:numCache>
                <c:formatCode>General</c:formatCode>
                <c:ptCount val="2"/>
                <c:pt idx="0">
                  <c:v>10684</c:v>
                </c:pt>
              </c:numCache>
            </c:numRef>
          </c:val>
          <c:extLst>
            <c:ext xmlns:c16="http://schemas.microsoft.com/office/drawing/2014/chart" uri="{C3380CC4-5D6E-409C-BE32-E72D297353CC}">
              <c16:uniqueId val="{00000003-9747-4968-9365-B385380F38FA}"/>
            </c:ext>
          </c:extLst>
        </c:ser>
        <c:dLbls>
          <c:showLegendKey val="0"/>
          <c:showVal val="0"/>
          <c:showCatName val="0"/>
          <c:showSerName val="0"/>
          <c:showPercent val="0"/>
          <c:showBubbleSize val="0"/>
        </c:dLbls>
        <c:gapWidth val="219"/>
        <c:overlap val="-27"/>
        <c:axId val="402633472"/>
        <c:axId val="402631512"/>
      </c:barChart>
      <c:catAx>
        <c:axId val="402633472"/>
        <c:scaling>
          <c:orientation val="minMax"/>
        </c:scaling>
        <c:delete val="1"/>
        <c:axPos val="b"/>
        <c:numFmt formatCode="General" sourceLinked="1"/>
        <c:majorTickMark val="none"/>
        <c:minorTickMark val="none"/>
        <c:tickLblPos val="nextTo"/>
        <c:crossAx val="402631512"/>
        <c:crosses val="autoZero"/>
        <c:auto val="1"/>
        <c:lblAlgn val="ctr"/>
        <c:lblOffset val="100"/>
        <c:noMultiLvlLbl val="0"/>
      </c:catAx>
      <c:valAx>
        <c:axId val="402631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02633472"/>
        <c:crosses val="autoZero"/>
        <c:crossBetween val="between"/>
      </c:valAx>
      <c:spPr>
        <a:noFill/>
        <a:ln>
          <a:noFill/>
        </a:ln>
        <a:effectLst/>
      </c:spPr>
    </c:plotArea>
    <c:legend>
      <c:legendPos val="b"/>
      <c:layout>
        <c:manualLayout>
          <c:xMode val="edge"/>
          <c:yMode val="edge"/>
          <c:x val="7.1444395145260631E-2"/>
          <c:y val="0.93222461744942808"/>
          <c:w val="0.4112005410877268"/>
          <c:h val="5.71288933561296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BE" sz="2400" dirty="0" err="1">
                <a:solidFill>
                  <a:schemeClr val="bg1">
                    <a:lumMod val="65000"/>
                  </a:schemeClr>
                </a:solidFill>
              </a:rPr>
              <a:t>Evolution</a:t>
            </a:r>
            <a:r>
              <a:rPr lang="nl-BE" sz="2400" baseline="0" dirty="0">
                <a:solidFill>
                  <a:schemeClr val="bg1">
                    <a:lumMod val="65000"/>
                  </a:schemeClr>
                </a:solidFill>
              </a:rPr>
              <a:t> et </a:t>
            </a:r>
            <a:r>
              <a:rPr lang="nl-BE" sz="2400" baseline="0" dirty="0" err="1">
                <a:solidFill>
                  <a:schemeClr val="bg1">
                    <a:lumMod val="65000"/>
                  </a:schemeClr>
                </a:solidFill>
              </a:rPr>
              <a:t>répartition</a:t>
            </a:r>
            <a:r>
              <a:rPr lang="nl-BE" sz="2400" baseline="0" dirty="0">
                <a:solidFill>
                  <a:schemeClr val="bg1">
                    <a:lumMod val="65000"/>
                  </a:schemeClr>
                </a:solidFill>
              </a:rPr>
              <a:t> marché des </a:t>
            </a:r>
            <a:r>
              <a:rPr lang="nl-BE" sz="2400" baseline="0" dirty="0" err="1">
                <a:solidFill>
                  <a:schemeClr val="bg1">
                    <a:lumMod val="65000"/>
                  </a:schemeClr>
                </a:solidFill>
              </a:rPr>
              <a:t>jeux</a:t>
            </a:r>
            <a:r>
              <a:rPr lang="nl-BE" sz="2400" baseline="0" dirty="0">
                <a:solidFill>
                  <a:schemeClr val="bg1">
                    <a:lumMod val="65000"/>
                  </a:schemeClr>
                </a:solidFill>
              </a:rPr>
              <a:t> de </a:t>
            </a:r>
            <a:r>
              <a:rPr lang="nl-BE" sz="2400" baseline="0" dirty="0" err="1">
                <a:solidFill>
                  <a:schemeClr val="bg1">
                    <a:lumMod val="65000"/>
                  </a:schemeClr>
                </a:solidFill>
              </a:rPr>
              <a:t>hasard</a:t>
            </a:r>
            <a:endParaRPr lang="nl-BE" sz="2400" baseline="0" dirty="0">
              <a:solidFill>
                <a:schemeClr val="bg1">
                  <a:lumMod val="65000"/>
                </a:schemeClr>
              </a:solidFill>
            </a:endParaRPr>
          </a:p>
        </c:rich>
      </c:tx>
      <c:layout>
        <c:manualLayout>
          <c:xMode val="edge"/>
          <c:yMode val="edge"/>
          <c:x val="0.22002196414125411"/>
          <c:y val="2.917060264415900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Blad1!$B$1</c:f>
              <c:strCache>
                <c:ptCount val="1"/>
                <c:pt idx="0">
                  <c:v>Jeux Terrestres (GGR)</c:v>
                </c:pt>
              </c:strCache>
            </c:strRef>
          </c:tx>
          <c:spPr>
            <a:solidFill>
              <a:srgbClr val="5FA1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2018</c:v>
                </c:pt>
                <c:pt idx="1">
                  <c:v>2019</c:v>
                </c:pt>
                <c:pt idx="2">
                  <c:v>2020</c:v>
                </c:pt>
              </c:numCache>
            </c:numRef>
          </c:cat>
          <c:val>
            <c:numRef>
              <c:f>Blad1!$B$2:$B$4</c:f>
              <c:numCache>
                <c:formatCode>0.00%</c:formatCode>
                <c:ptCount val="3"/>
                <c:pt idx="0">
                  <c:v>0.62060000000000004</c:v>
                </c:pt>
                <c:pt idx="1">
                  <c:v>0.6048</c:v>
                </c:pt>
                <c:pt idx="2">
                  <c:v>0.3851</c:v>
                </c:pt>
              </c:numCache>
            </c:numRef>
          </c:val>
          <c:extLst>
            <c:ext xmlns:c16="http://schemas.microsoft.com/office/drawing/2014/chart" uri="{C3380CC4-5D6E-409C-BE32-E72D297353CC}">
              <c16:uniqueId val="{00000000-8CE8-4AD9-9492-28321CE6957B}"/>
            </c:ext>
          </c:extLst>
        </c:ser>
        <c:ser>
          <c:idx val="1"/>
          <c:order val="1"/>
          <c:tx>
            <c:strRef>
              <c:f>Blad1!$C$1</c:f>
              <c:strCache>
                <c:ptCount val="1"/>
                <c:pt idx="0">
                  <c:v>Online (GGR)</c:v>
                </c:pt>
              </c:strCache>
            </c:strRef>
          </c:tx>
          <c:spPr>
            <a:solidFill>
              <a:srgbClr val="7DA4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2018</c:v>
                </c:pt>
                <c:pt idx="1">
                  <c:v>2019</c:v>
                </c:pt>
                <c:pt idx="2">
                  <c:v>2020</c:v>
                </c:pt>
              </c:numCache>
            </c:numRef>
          </c:cat>
          <c:val>
            <c:numRef>
              <c:f>Blad1!$C$2:$C$4</c:f>
              <c:numCache>
                <c:formatCode>0.00%</c:formatCode>
                <c:ptCount val="3"/>
                <c:pt idx="0">
                  <c:v>0.37940000000000002</c:v>
                </c:pt>
                <c:pt idx="1">
                  <c:v>0.3952</c:v>
                </c:pt>
                <c:pt idx="2">
                  <c:v>0.6149</c:v>
                </c:pt>
              </c:numCache>
            </c:numRef>
          </c:val>
          <c:extLst>
            <c:ext xmlns:c16="http://schemas.microsoft.com/office/drawing/2014/chart" uri="{C3380CC4-5D6E-409C-BE32-E72D297353CC}">
              <c16:uniqueId val="{00000001-8CE8-4AD9-9492-28321CE6957B}"/>
            </c:ext>
          </c:extLst>
        </c:ser>
        <c:dLbls>
          <c:showLegendKey val="0"/>
          <c:showVal val="0"/>
          <c:showCatName val="0"/>
          <c:showSerName val="0"/>
          <c:showPercent val="0"/>
          <c:showBubbleSize val="0"/>
        </c:dLbls>
        <c:gapWidth val="150"/>
        <c:overlap val="100"/>
        <c:axId val="402634648"/>
        <c:axId val="402633080"/>
      </c:barChart>
      <c:catAx>
        <c:axId val="40263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02633080"/>
        <c:crosses val="autoZero"/>
        <c:auto val="1"/>
        <c:lblAlgn val="ctr"/>
        <c:lblOffset val="100"/>
        <c:noMultiLvlLbl val="0"/>
      </c:catAx>
      <c:valAx>
        <c:axId val="402633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02634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Verkoop</c:v>
                </c:pt>
              </c:strCache>
            </c:strRef>
          </c:tx>
          <c:dPt>
            <c:idx val="0"/>
            <c:bubble3D val="0"/>
            <c:spPr>
              <a:solidFill>
                <a:srgbClr val="7DA4C1"/>
              </a:solidFill>
              <a:ln w="19050">
                <a:solidFill>
                  <a:schemeClr val="lt1"/>
                </a:solidFill>
              </a:ln>
              <a:effectLst/>
            </c:spPr>
            <c:extLst>
              <c:ext xmlns:c16="http://schemas.microsoft.com/office/drawing/2014/chart" uri="{C3380CC4-5D6E-409C-BE32-E72D297353CC}">
                <c16:uniqueId val="{00000001-8594-43DB-AEDF-7B258B5C4C53}"/>
              </c:ext>
            </c:extLst>
          </c:dPt>
          <c:dPt>
            <c:idx val="1"/>
            <c:bubble3D val="0"/>
            <c:spPr>
              <a:solidFill>
                <a:srgbClr val="5FA1D7"/>
              </a:solidFill>
              <a:ln w="19050">
                <a:solidFill>
                  <a:schemeClr val="lt1"/>
                </a:solidFill>
              </a:ln>
              <a:effectLst/>
            </c:spPr>
            <c:extLst>
              <c:ext xmlns:c16="http://schemas.microsoft.com/office/drawing/2014/chart" uri="{C3380CC4-5D6E-409C-BE32-E72D297353CC}">
                <c16:uniqueId val="{00000003-8594-43DB-AEDF-7B258B5C4C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94-43DB-AEDF-7B258B5C4C53}"/>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8594-43DB-AEDF-7B258B5C4C5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Classe A</c:v>
                </c:pt>
                <c:pt idx="1">
                  <c:v> Classe B</c:v>
                </c:pt>
                <c:pt idx="2">
                  <c:v>Classe C</c:v>
                </c:pt>
                <c:pt idx="3">
                  <c:v>Classe F</c:v>
                </c:pt>
              </c:strCache>
            </c:strRef>
          </c:cat>
          <c:val>
            <c:numRef>
              <c:f>Blad1!$B$2:$B$5</c:f>
              <c:numCache>
                <c:formatCode>0.00%</c:formatCode>
                <c:ptCount val="4"/>
                <c:pt idx="0">
                  <c:v>0.1472</c:v>
                </c:pt>
                <c:pt idx="1">
                  <c:v>0.2172</c:v>
                </c:pt>
                <c:pt idx="2">
                  <c:v>0.30459999999999998</c:v>
                </c:pt>
                <c:pt idx="3">
                  <c:v>0.33100000000000002</c:v>
                </c:pt>
              </c:numCache>
            </c:numRef>
          </c:val>
          <c:extLst>
            <c:ext xmlns:c16="http://schemas.microsoft.com/office/drawing/2014/chart" uri="{C3380CC4-5D6E-409C-BE32-E72D297353CC}">
              <c16:uniqueId val="{00000000-67E6-4018-A1E8-502060B2F37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err="1">
                <a:solidFill>
                  <a:schemeClr val="bg1">
                    <a:lumMod val="65000"/>
                  </a:schemeClr>
                </a:solidFill>
              </a:rPr>
              <a:t>Répartition</a:t>
            </a:r>
            <a:r>
              <a:rPr lang="en-US" sz="2800" dirty="0">
                <a:solidFill>
                  <a:schemeClr val="bg1">
                    <a:lumMod val="65000"/>
                  </a:schemeClr>
                </a:solidFill>
              </a:rPr>
              <a:t> du </a:t>
            </a:r>
            <a:r>
              <a:rPr lang="en-US" sz="2800" dirty="0" err="1">
                <a:solidFill>
                  <a:schemeClr val="bg1">
                    <a:lumMod val="65000"/>
                  </a:schemeClr>
                </a:solidFill>
              </a:rPr>
              <a:t>marché</a:t>
            </a:r>
            <a:r>
              <a:rPr lang="en-US" sz="2800" dirty="0">
                <a:solidFill>
                  <a:schemeClr val="bg1">
                    <a:lumMod val="65000"/>
                  </a:schemeClr>
                </a:solidFill>
              </a:rPr>
              <a:t> online des </a:t>
            </a:r>
            <a:r>
              <a:rPr lang="en-US" sz="2800" dirty="0" err="1">
                <a:solidFill>
                  <a:schemeClr val="bg1">
                    <a:lumMod val="65000"/>
                  </a:schemeClr>
                </a:solidFill>
              </a:rPr>
              <a:t>jeux</a:t>
            </a:r>
            <a:r>
              <a:rPr lang="en-US" sz="2800" baseline="0" dirty="0">
                <a:solidFill>
                  <a:schemeClr val="bg1">
                    <a:lumMod val="65000"/>
                  </a:schemeClr>
                </a:solidFill>
              </a:rPr>
              <a:t> de </a:t>
            </a:r>
            <a:r>
              <a:rPr lang="en-US" sz="2800" baseline="0" dirty="0" err="1">
                <a:solidFill>
                  <a:schemeClr val="bg1">
                    <a:lumMod val="65000"/>
                  </a:schemeClr>
                </a:solidFill>
              </a:rPr>
              <a:t>hasard</a:t>
            </a:r>
            <a:endParaRPr lang="en-US" sz="2800" baseline="0" dirty="0">
              <a:solidFill>
                <a:schemeClr val="bg1">
                  <a:lumMod val="65000"/>
                </a:schemeClr>
              </a:solidFill>
            </a:endParaRPr>
          </a:p>
        </c:rich>
      </c:tx>
      <c:layout>
        <c:manualLayout>
          <c:xMode val="edge"/>
          <c:yMode val="edge"/>
          <c:x val="0.18587473976651819"/>
          <c:y val="3.4139970617512422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Blad1!$B$1</c:f>
              <c:strCache>
                <c:ptCount val="1"/>
                <c:pt idx="0">
                  <c:v>Verkoop</c:v>
                </c:pt>
              </c:strCache>
            </c:strRef>
          </c:tx>
          <c:dPt>
            <c:idx val="0"/>
            <c:bubble3D val="0"/>
            <c:spPr>
              <a:solidFill>
                <a:srgbClr val="7DA4C1"/>
              </a:solidFill>
              <a:ln w="19050">
                <a:solidFill>
                  <a:schemeClr val="lt1"/>
                </a:solidFill>
              </a:ln>
              <a:effectLst/>
            </c:spPr>
            <c:extLst>
              <c:ext xmlns:c16="http://schemas.microsoft.com/office/drawing/2014/chart" uri="{C3380CC4-5D6E-409C-BE32-E72D297353CC}">
                <c16:uniqueId val="{00000001-B159-44D2-93FF-0CB68FA1381A}"/>
              </c:ext>
            </c:extLst>
          </c:dPt>
          <c:dPt>
            <c:idx val="1"/>
            <c:bubble3D val="0"/>
            <c:spPr>
              <a:solidFill>
                <a:srgbClr val="5FA1D7"/>
              </a:solidFill>
              <a:ln w="19050">
                <a:solidFill>
                  <a:schemeClr val="lt1"/>
                </a:solidFill>
              </a:ln>
              <a:effectLst/>
            </c:spPr>
            <c:extLst>
              <c:ext xmlns:c16="http://schemas.microsoft.com/office/drawing/2014/chart" uri="{C3380CC4-5D6E-409C-BE32-E72D297353CC}">
                <c16:uniqueId val="{00000003-45EB-4E8B-AD1D-D30294A4DA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159-44D2-93FF-0CB68FA1381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Classe A</c:v>
                </c:pt>
                <c:pt idx="1">
                  <c:v>Classe B</c:v>
                </c:pt>
                <c:pt idx="2">
                  <c:v>Classe F</c:v>
                </c:pt>
              </c:strCache>
            </c:strRef>
          </c:cat>
          <c:val>
            <c:numRef>
              <c:f>Blad1!$B$2:$B$4</c:f>
              <c:numCache>
                <c:formatCode>0.00%</c:formatCode>
                <c:ptCount val="3"/>
                <c:pt idx="0">
                  <c:v>0.46600000000000003</c:v>
                </c:pt>
                <c:pt idx="1">
                  <c:v>0.2631</c:v>
                </c:pt>
                <c:pt idx="2">
                  <c:v>0.27050000000000002</c:v>
                </c:pt>
              </c:numCache>
            </c:numRef>
          </c:val>
          <c:extLst>
            <c:ext xmlns:c16="http://schemas.microsoft.com/office/drawing/2014/chart" uri="{C3380CC4-5D6E-409C-BE32-E72D297353CC}">
              <c16:uniqueId val="{00000000-B159-44D2-93FF-0CB68FA1381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Sites Controlés</c:v>
                </c:pt>
              </c:strCache>
            </c:strRef>
          </c:tx>
          <c:dPt>
            <c:idx val="0"/>
            <c:bubble3D val="0"/>
            <c:spPr>
              <a:solidFill>
                <a:srgbClr val="7DA4C1"/>
              </a:solidFill>
              <a:ln w="19050">
                <a:solidFill>
                  <a:schemeClr val="lt1"/>
                </a:solidFill>
              </a:ln>
              <a:effectLst/>
            </c:spPr>
            <c:extLst>
              <c:ext xmlns:c16="http://schemas.microsoft.com/office/drawing/2014/chart" uri="{C3380CC4-5D6E-409C-BE32-E72D297353CC}">
                <c16:uniqueId val="{00000003-7E3F-4B33-A964-FD042806937A}"/>
              </c:ext>
            </c:extLst>
          </c:dPt>
          <c:dPt>
            <c:idx val="1"/>
            <c:bubble3D val="0"/>
            <c:spPr>
              <a:solidFill>
                <a:srgbClr val="5FA1D7"/>
              </a:solidFill>
              <a:ln w="19050">
                <a:solidFill>
                  <a:schemeClr val="lt1"/>
                </a:solidFill>
              </a:ln>
              <a:effectLst/>
            </c:spPr>
            <c:extLst>
              <c:ext xmlns:c16="http://schemas.microsoft.com/office/drawing/2014/chart" uri="{C3380CC4-5D6E-409C-BE32-E72D297353CC}">
                <c16:uniqueId val="{00000005-7E3F-4B33-A964-FD04280693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7E3F-4B33-A964-FD042806937A}"/>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9-7E3F-4B33-A964-FD042806937A}"/>
              </c:ext>
            </c:extLst>
          </c:dPt>
          <c:dLbls>
            <c:dLbl>
              <c:idx val="0"/>
              <c:layout>
                <c:manualLayout>
                  <c:x val="-0.12907023695841419"/>
                  <c:y val="0.23276766265664994"/>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41F30775-2592-4DDE-9366-DCB13CE27E8E}" type="VALUE">
                      <a:rPr lang="en-US" sz="2400"/>
                      <a:pPr>
                        <a:defRPr sz="2400"/>
                      </a:pPr>
                      <a:t>[VALEUR]</a:t>
                    </a:fld>
                    <a:endParaRPr lang="fr-BE"/>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layout>
                    <c:manualLayout>
                      <c:w val="0.15828225741678867"/>
                      <c:h val="0.13792995363474919"/>
                    </c:manualLayout>
                  </c15:layout>
                  <c15:dlblFieldTable/>
                  <c15:showDataLabelsRange val="0"/>
                </c:ext>
                <c:ext xmlns:c16="http://schemas.microsoft.com/office/drawing/2014/chart" uri="{C3380CC4-5D6E-409C-BE32-E72D297353CC}">
                  <c16:uniqueId val="{00000003-7E3F-4B33-A964-FD042806937A}"/>
                </c:ext>
              </c:extLst>
            </c:dLbl>
            <c:dLbl>
              <c:idx val="1"/>
              <c:layout>
                <c:manualLayout>
                  <c:x val="-0.14053782653069602"/>
                  <c:y val="-0.222662523967222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3F-4B33-A964-FD042806937A}"/>
                </c:ext>
              </c:extLst>
            </c:dLbl>
            <c:dLbl>
              <c:idx val="2"/>
              <c:layout>
                <c:manualLayout>
                  <c:x val="2.2875294570073021E-2"/>
                  <c:y val="-9.577232220088095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3F-4B33-A964-FD042806937A}"/>
                </c:ext>
              </c:extLst>
            </c:dLbl>
            <c:dLbl>
              <c:idx val="3"/>
              <c:layout>
                <c:manualLayout>
                  <c:x val="0.16577662145299524"/>
                  <c:y val="3.20035226138586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3F-4B33-A964-FD042806937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Exclusions directes</c:v>
                </c:pt>
                <c:pt idx="1">
                  <c:v>Nature de la profession</c:v>
                </c:pt>
                <c:pt idx="2">
                  <c:v>Décision judiciaire</c:v>
                </c:pt>
                <c:pt idx="3">
                  <c:v>Règlement collectif de dettes</c:v>
                </c:pt>
              </c:strCache>
            </c:strRef>
          </c:cat>
          <c:val>
            <c:numRef>
              <c:f>Blad1!$B$2:$B$5</c:f>
              <c:numCache>
                <c:formatCode>General</c:formatCode>
                <c:ptCount val="4"/>
                <c:pt idx="0">
                  <c:v>40515</c:v>
                </c:pt>
                <c:pt idx="1">
                  <c:v>57311</c:v>
                </c:pt>
                <c:pt idx="2">
                  <c:v>7417</c:v>
                </c:pt>
                <c:pt idx="3" formatCode="#,##0">
                  <c:v>81324</c:v>
                </c:pt>
              </c:numCache>
            </c:numRef>
          </c:val>
          <c:extLst>
            <c:ext xmlns:c16="http://schemas.microsoft.com/office/drawing/2014/chart" uri="{C3380CC4-5D6E-409C-BE32-E72D297353CC}">
              <c16:uniqueId val="{0000000C-7E3F-4B33-A964-FD042806937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696675071243004"/>
          <c:y val="0.13068978251130026"/>
          <c:w val="0.34482380221851289"/>
          <c:h val="0.738840820761832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Blad1!$B$1</c:f>
              <c:strCache>
                <c:ptCount val="1"/>
                <c:pt idx="0">
                  <c:v>Répartition du GGR</c:v>
                </c:pt>
              </c:strCache>
            </c:strRef>
          </c:tx>
          <c:dPt>
            <c:idx val="0"/>
            <c:bubble3D val="0"/>
            <c:spPr>
              <a:solidFill>
                <a:srgbClr val="7DA4C1"/>
              </a:solidFill>
              <a:ln w="25400">
                <a:solidFill>
                  <a:schemeClr val="lt1"/>
                </a:solidFill>
              </a:ln>
              <a:effectLst/>
              <a:sp3d contourW="25400">
                <a:contourClr>
                  <a:schemeClr val="lt1"/>
                </a:contourClr>
              </a:sp3d>
            </c:spPr>
            <c:extLst>
              <c:ext xmlns:c16="http://schemas.microsoft.com/office/drawing/2014/chart" uri="{C3380CC4-5D6E-409C-BE32-E72D297353CC}">
                <c16:uniqueId val="{00000002-89BB-49D0-A5E9-533FE40B3FA6}"/>
              </c:ext>
            </c:extLst>
          </c:dPt>
          <c:dPt>
            <c:idx val="1"/>
            <c:bubble3D val="0"/>
            <c:spPr>
              <a:solidFill>
                <a:srgbClr val="5FA1D7"/>
              </a:solidFill>
              <a:ln w="25400">
                <a:solidFill>
                  <a:schemeClr val="lt1"/>
                </a:solidFill>
              </a:ln>
              <a:effectLst/>
              <a:sp3d contourW="25400">
                <a:contourClr>
                  <a:schemeClr val="lt1"/>
                </a:contourClr>
              </a:sp3d>
            </c:spPr>
            <c:extLst>
              <c:ext xmlns:c16="http://schemas.microsoft.com/office/drawing/2014/chart" uri="{C3380CC4-5D6E-409C-BE32-E72D297353CC}">
                <c16:uniqueId val="{00000001-89BB-49D0-A5E9-533FE40B3FA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C1E-40F7-8668-3A3B48867772}"/>
              </c:ext>
            </c:extLst>
          </c:dPt>
          <c:dLbls>
            <c:dLbl>
              <c:idx val="0"/>
              <c:layout>
                <c:manualLayout>
                  <c:x val="-0.1869350393700788"/>
                  <c:y val="5.5583781029541028E-2"/>
                </c:manualLayout>
              </c:layout>
              <c:tx>
                <c:rich>
                  <a:bodyPr/>
                  <a:lstStyle/>
                  <a:p>
                    <a:fld id="{3A5AB142-08F3-4DA0-BAB4-03E7319791D4}" type="VALUE">
                      <a:rPr lang="en-US" smtClean="0"/>
                      <a:pPr/>
                      <a:t>[VALEUR]</a:t>
                    </a:fld>
                    <a:r>
                      <a:rPr lang="en-US" dirty="0"/>
                      <a:t> EURO</a:t>
                    </a:r>
                  </a:p>
                </c:rich>
              </c:tx>
              <c:showLegendKey val="0"/>
              <c:showVal val="1"/>
              <c:showCatName val="0"/>
              <c:showSerName val="0"/>
              <c:showPercent val="0"/>
              <c:showBubbleSize val="0"/>
              <c:extLst>
                <c:ext xmlns:c15="http://schemas.microsoft.com/office/drawing/2012/chart" uri="{CE6537A1-D6FC-4f65-9D91-7224C49458BB}">
                  <c15:layout>
                    <c:manualLayout>
                      <c:w val="0.25971099901574796"/>
                      <c:h val="0.12147655502727885"/>
                    </c:manualLayout>
                  </c15:layout>
                  <c15:dlblFieldTable/>
                  <c15:showDataLabelsRange val="0"/>
                </c:ext>
                <c:ext xmlns:c16="http://schemas.microsoft.com/office/drawing/2014/chart" uri="{C3380CC4-5D6E-409C-BE32-E72D297353CC}">
                  <c16:uniqueId val="{00000002-89BB-49D0-A5E9-533FE40B3FA6}"/>
                </c:ext>
              </c:extLst>
            </c:dLbl>
            <c:dLbl>
              <c:idx val="1"/>
              <c:layout>
                <c:manualLayout>
                  <c:x val="0.24057418799212599"/>
                  <c:y val="-0.15778160938843447"/>
                </c:manualLayout>
              </c:layout>
              <c:tx>
                <c:rich>
                  <a:bodyPr/>
                  <a:lstStyle/>
                  <a:p>
                    <a:fld id="{E14F1828-5650-4322-8FED-D4867DFC811B}" type="VALUE">
                      <a:rPr lang="en-US" smtClean="0"/>
                      <a:pPr/>
                      <a:t>[VALEUR]</a:t>
                    </a:fld>
                    <a:r>
                      <a:rPr lang="en-US" dirty="0"/>
                      <a:t> EURO</a:t>
                    </a:r>
                  </a:p>
                </c:rich>
              </c:tx>
              <c:showLegendKey val="0"/>
              <c:showVal val="1"/>
              <c:showCatName val="0"/>
              <c:showSerName val="0"/>
              <c:showPercent val="0"/>
              <c:showBubbleSize val="0"/>
              <c:extLst>
                <c:ext xmlns:c15="http://schemas.microsoft.com/office/drawing/2012/chart" uri="{CE6537A1-D6FC-4f65-9D91-7224C49458BB}">
                  <c15:layout>
                    <c:manualLayout>
                      <c:w val="0.25033599901574805"/>
                      <c:h val="0.12147655502727885"/>
                    </c:manualLayout>
                  </c15:layout>
                  <c15:dlblFieldTable/>
                  <c15:showDataLabelsRange val="0"/>
                </c:ext>
                <c:ext xmlns:c16="http://schemas.microsoft.com/office/drawing/2014/chart" uri="{C3380CC4-5D6E-409C-BE32-E72D297353CC}">
                  <c16:uniqueId val="{00000001-89BB-49D0-A5E9-533FE40B3FA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2"/>
                <c:pt idx="0">
                  <c:v>Offline</c:v>
                </c:pt>
                <c:pt idx="1">
                  <c:v>Online</c:v>
                </c:pt>
              </c:strCache>
            </c:strRef>
          </c:cat>
          <c:val>
            <c:numRef>
              <c:f>Blad1!$B$2:$B$4</c:f>
              <c:numCache>
                <c:formatCode>#,##0</c:formatCode>
                <c:ptCount val="3"/>
                <c:pt idx="0">
                  <c:v>373237032</c:v>
                </c:pt>
                <c:pt idx="1">
                  <c:v>595858352</c:v>
                </c:pt>
              </c:numCache>
            </c:numRef>
          </c:val>
          <c:extLst>
            <c:ext xmlns:c16="http://schemas.microsoft.com/office/drawing/2014/chart" uri="{C3380CC4-5D6E-409C-BE32-E72D297353CC}">
              <c16:uniqueId val="{00000000-89BB-49D0-A5E9-533FE40B3FA6}"/>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0.23787</cdr:x>
      <cdr:y>0.00556</cdr:y>
    </cdr:from>
    <cdr:to>
      <cdr:x>0.91178</cdr:x>
      <cdr:y>0.09423</cdr:y>
    </cdr:to>
    <cdr:sp macro="" textlink="">
      <cdr:nvSpPr>
        <cdr:cNvPr id="2" name="Tekstvak 1"/>
        <cdr:cNvSpPr txBox="1"/>
      </cdr:nvSpPr>
      <cdr:spPr>
        <a:xfrm xmlns:a="http://schemas.openxmlformats.org/drawingml/2006/main">
          <a:off x="2483197" y="29155"/>
          <a:ext cx="7035281" cy="4652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2400" dirty="0" err="1">
              <a:solidFill>
                <a:schemeClr val="bg1">
                  <a:lumMod val="65000"/>
                </a:schemeClr>
              </a:solidFill>
            </a:rPr>
            <a:t>Répartition</a:t>
          </a:r>
          <a:r>
            <a:rPr lang="nl-BE" sz="2000" dirty="0">
              <a:solidFill>
                <a:schemeClr val="bg1">
                  <a:lumMod val="65000"/>
                </a:schemeClr>
              </a:solidFill>
            </a:rPr>
            <a:t> du marché </a:t>
          </a:r>
          <a:r>
            <a:rPr lang="nl-BE" sz="2000" dirty="0" err="1">
              <a:solidFill>
                <a:schemeClr val="bg1">
                  <a:lumMod val="65000"/>
                </a:schemeClr>
              </a:solidFill>
            </a:rPr>
            <a:t>terrestre</a:t>
          </a:r>
          <a:r>
            <a:rPr lang="nl-BE" sz="2000" dirty="0">
              <a:solidFill>
                <a:schemeClr val="bg1">
                  <a:lumMod val="65000"/>
                </a:schemeClr>
              </a:solidFill>
            </a:rPr>
            <a:t> des </a:t>
          </a:r>
          <a:r>
            <a:rPr lang="nl-BE" sz="2000" dirty="0" err="1">
              <a:solidFill>
                <a:schemeClr val="bg1">
                  <a:lumMod val="65000"/>
                </a:schemeClr>
              </a:solidFill>
            </a:rPr>
            <a:t>jeux</a:t>
          </a:r>
          <a:r>
            <a:rPr lang="nl-BE" sz="2000" dirty="0">
              <a:solidFill>
                <a:schemeClr val="bg1">
                  <a:lumMod val="65000"/>
                </a:schemeClr>
              </a:solidFill>
            </a:rPr>
            <a:t> de </a:t>
          </a:r>
          <a:r>
            <a:rPr lang="nl-BE" sz="2000" dirty="0" err="1">
              <a:solidFill>
                <a:schemeClr val="bg1">
                  <a:lumMod val="65000"/>
                </a:schemeClr>
              </a:solidFill>
            </a:rPr>
            <a:t>hasard</a:t>
          </a:r>
          <a:endParaRPr lang="nl-BE" sz="2000" dirty="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A38C6-BDAE-4EF7-AB7B-B44682FE12F9}" type="datetimeFigureOut">
              <a:rPr lang="nl-BE" smtClean="0"/>
              <a:t>23/03/2022</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3D4CD-0C4A-40E5-AED0-6C0AEB0AB375}" type="slidenum">
              <a:rPr lang="nl-BE" smtClean="0"/>
              <a:t>‹N°›</a:t>
            </a:fld>
            <a:endParaRPr lang="nl-BE"/>
          </a:p>
        </p:txBody>
      </p:sp>
    </p:spTree>
    <p:extLst>
      <p:ext uri="{BB962C8B-B14F-4D97-AF65-F5344CB8AC3E}">
        <p14:creationId xmlns:p14="http://schemas.microsoft.com/office/powerpoint/2010/main" val="110434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04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204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E0F317-E0DF-4327-AACA-007FBFAABD80}" type="slidenum">
              <a:rPr lang="nl-NL" smtClean="0">
                <a:latin typeface="Arial" pitchFamily="34" charset="0"/>
              </a:rPr>
              <a:pPr>
                <a:defRPr/>
              </a:pPr>
              <a:t>1</a:t>
            </a:fld>
            <a:endParaRPr lang="nl-NL">
              <a:latin typeface="Arial" pitchFamily="34" charset="0"/>
            </a:endParaRPr>
          </a:p>
        </p:txBody>
      </p:sp>
    </p:spTree>
    <p:extLst>
      <p:ext uri="{BB962C8B-B14F-4D97-AF65-F5344CB8AC3E}">
        <p14:creationId xmlns:p14="http://schemas.microsoft.com/office/powerpoint/2010/main" val="39247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1614BEAA-CEA5-47DD-8C31-E1E26A69EC9D}" type="slidenum">
              <a:rPr lang="nl-NL" smtClean="0">
                <a:solidFill>
                  <a:prstClr val="black"/>
                </a:solidFill>
              </a:rPr>
              <a:pPr>
                <a:defRPr/>
              </a:pPr>
              <a:t>19</a:t>
            </a:fld>
            <a:endParaRPr lang="nl-NL">
              <a:solidFill>
                <a:prstClr val="black"/>
              </a:solidFill>
            </a:endParaRPr>
          </a:p>
        </p:txBody>
      </p:sp>
    </p:spTree>
    <p:extLst>
      <p:ext uri="{BB962C8B-B14F-4D97-AF65-F5344CB8AC3E}">
        <p14:creationId xmlns:p14="http://schemas.microsoft.com/office/powerpoint/2010/main" val="95597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noProof="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4BEAA-CEA5-47DD-8C31-E1E26A69EC9D}"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887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1614BEAA-CEA5-47DD-8C31-E1E26A69EC9D}" type="slidenum">
              <a:rPr lang="nl-NL" smtClean="0">
                <a:solidFill>
                  <a:prstClr val="black"/>
                </a:solidFill>
              </a:rPr>
              <a:pPr>
                <a:defRPr/>
              </a:pPr>
              <a:t>22</a:t>
            </a:fld>
            <a:endParaRPr lang="nl-NL">
              <a:solidFill>
                <a:prstClr val="black"/>
              </a:solidFill>
            </a:endParaRPr>
          </a:p>
        </p:txBody>
      </p:sp>
    </p:spTree>
    <p:extLst>
      <p:ext uri="{BB962C8B-B14F-4D97-AF65-F5344CB8AC3E}">
        <p14:creationId xmlns:p14="http://schemas.microsoft.com/office/powerpoint/2010/main" val="269884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fr-BE" sz="1200" kern="1200" dirty="0">
                <a:solidFill>
                  <a:schemeClr val="tx1"/>
                </a:solidFill>
                <a:effectLst/>
                <a:latin typeface="+mn-lt"/>
                <a:ea typeface="+mn-ea"/>
                <a:cs typeface="+mn-cs"/>
              </a:rPr>
              <a:t>Si un joueur n'accepte pas une éventuelle exclusion, la Commission prend sa décision sur la base des arguments présentés, d’une part, par le tiers intéressé et, de l’autre, par le joueur concerné.</a:t>
            </a:r>
          </a:p>
          <a:p>
            <a:r>
              <a:rPr lang="fr-BE" sz="1200" kern="1200" dirty="0">
                <a:solidFill>
                  <a:schemeClr val="tx1"/>
                </a:solidFill>
                <a:effectLst/>
                <a:latin typeface="+mn-lt"/>
                <a:ea typeface="+mn-ea"/>
                <a:cs typeface="+mn-cs"/>
              </a:rPr>
              <a:t> Sur le formulaire, il est également demandé au tiers intéressé de décrire en détail le problème et ses conséquences. Il leur est aussi possible de fournir des pièces justificatives (relevés bancaires, captures d'écran des comptes des joueurs, etc.).</a:t>
            </a:r>
          </a:p>
          <a:p>
            <a:r>
              <a:rPr lang="fr-BE" sz="1200" kern="1200" dirty="0">
                <a:solidFill>
                  <a:schemeClr val="tx1"/>
                </a:solidFill>
                <a:effectLst/>
                <a:latin typeface="+mn-lt"/>
                <a:ea typeface="+mn-ea"/>
                <a:cs typeface="+mn-cs"/>
              </a:rPr>
              <a:t>Au début de la procédure, le joueur est informé de la démarche introduite à son encontre et est invité à présenter ses arguments en faveur ou défaveur d’une exclusion (en temps utile). Il peut également demander à être entendu. Une audition est alors organisée à laquelle assistent la présidente et deux membres de la CJH. Un rapport est ensuite remis au reste de la commission afin qu’elle puisse prendre sa décision.</a:t>
            </a:r>
          </a:p>
          <a:p>
            <a:r>
              <a:rPr lang="fr-BE" sz="1200" kern="1200" dirty="0">
                <a:solidFill>
                  <a:schemeClr val="tx1"/>
                </a:solidFill>
                <a:effectLst/>
                <a:latin typeface="+mn-lt"/>
                <a:ea typeface="+mn-ea"/>
                <a:cs typeface="+mn-cs"/>
              </a:rPr>
              <a:t>Nous informons également la commission de la fréquence à laquelle le joueur a été enregistré par EPIS et lui indiquons s’il était ou non déjà exclu au moment du traitement de la demande (seules les exclusions actives peuvent être mentionnées car nous supprimons systématiquement les données après la fin d'une exclusion).</a:t>
            </a:r>
          </a:p>
          <a:p>
            <a:r>
              <a:rPr lang="fr-BE" sz="1200" kern="1200" dirty="0">
                <a:solidFill>
                  <a:schemeClr val="tx1"/>
                </a:solidFill>
                <a:effectLst/>
                <a:latin typeface="+mn-lt"/>
                <a:ea typeface="+mn-ea"/>
                <a:cs typeface="+mn-cs"/>
              </a:rPr>
              <a:t>Si vous avez besoin de toute autre précision, n'hésitez pas à nous le faire savoir.</a:t>
            </a:r>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solidFill>
                  <a:prstClr val="black"/>
                </a:solidFill>
              </a:rPr>
              <a:pPr>
                <a:defRPr/>
              </a:pPr>
              <a:t>23</a:t>
            </a:fld>
            <a:endParaRPr lang="nl-NL">
              <a:solidFill>
                <a:prstClr val="black"/>
              </a:solidFill>
            </a:endParaRPr>
          </a:p>
        </p:txBody>
      </p:sp>
    </p:spTree>
    <p:extLst>
      <p:ext uri="{BB962C8B-B14F-4D97-AF65-F5344CB8AC3E}">
        <p14:creationId xmlns:p14="http://schemas.microsoft.com/office/powerpoint/2010/main" val="283920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25</a:t>
            </a:fld>
            <a:endParaRPr lang="nl-NL"/>
          </a:p>
        </p:txBody>
      </p:sp>
    </p:spTree>
    <p:extLst>
      <p:ext uri="{BB962C8B-B14F-4D97-AF65-F5344CB8AC3E}">
        <p14:creationId xmlns:p14="http://schemas.microsoft.com/office/powerpoint/2010/main" val="13530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solidFill>
                  <a:prstClr val="black"/>
                </a:solidFill>
              </a:rPr>
              <a:pPr>
                <a:defRPr/>
              </a:pPr>
              <a:t>26</a:t>
            </a:fld>
            <a:endParaRPr lang="nl-NL">
              <a:solidFill>
                <a:prstClr val="black"/>
              </a:solidFill>
            </a:endParaRPr>
          </a:p>
        </p:txBody>
      </p:sp>
    </p:spTree>
    <p:extLst>
      <p:ext uri="{BB962C8B-B14F-4D97-AF65-F5344CB8AC3E}">
        <p14:creationId xmlns:p14="http://schemas.microsoft.com/office/powerpoint/2010/main" val="86499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30</a:t>
            </a:fld>
            <a:endParaRPr lang="nl-NL"/>
          </a:p>
        </p:txBody>
      </p:sp>
    </p:spTree>
    <p:extLst>
      <p:ext uri="{BB962C8B-B14F-4D97-AF65-F5344CB8AC3E}">
        <p14:creationId xmlns:p14="http://schemas.microsoft.com/office/powerpoint/2010/main" val="2076098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4BEAA-CEA5-47DD-8C31-E1E26A69EC9D}"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7665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noProof="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14BEAA-CEA5-47DD-8C31-E1E26A69EC9D}"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2218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04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204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E0F317-E0DF-4327-AACA-007FBFAABD80}" type="slidenum">
              <a:rPr lang="nl-NL" smtClean="0">
                <a:latin typeface="Arial" pitchFamily="34" charset="0"/>
              </a:rPr>
              <a:pPr>
                <a:defRPr/>
              </a:pPr>
              <a:t>35</a:t>
            </a:fld>
            <a:endParaRPr lang="nl-NL">
              <a:latin typeface="Arial" pitchFamily="34" charset="0"/>
            </a:endParaRPr>
          </a:p>
        </p:txBody>
      </p:sp>
    </p:spTree>
    <p:extLst>
      <p:ext uri="{BB962C8B-B14F-4D97-AF65-F5344CB8AC3E}">
        <p14:creationId xmlns:p14="http://schemas.microsoft.com/office/powerpoint/2010/main" val="376158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04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204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E0F317-E0DF-4327-AACA-007FBFAABD80}" type="slidenum">
              <a:rPr lang="nl-NL" smtClean="0">
                <a:latin typeface="Arial" pitchFamily="34" charset="0"/>
              </a:rPr>
              <a:pPr>
                <a:defRPr/>
              </a:pPr>
              <a:t>2</a:t>
            </a:fld>
            <a:endParaRPr lang="nl-NL">
              <a:latin typeface="Arial" pitchFamily="34" charset="0"/>
            </a:endParaRPr>
          </a:p>
        </p:txBody>
      </p:sp>
    </p:spTree>
    <p:extLst>
      <p:ext uri="{BB962C8B-B14F-4D97-AF65-F5344CB8AC3E}">
        <p14:creationId xmlns:p14="http://schemas.microsoft.com/office/powerpoint/2010/main" val="241594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04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204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E0F317-E0DF-4327-AACA-007FBFAABD80}" type="slidenum">
              <a:rPr lang="nl-NL" smtClean="0">
                <a:latin typeface="Arial" pitchFamily="34" charset="0"/>
              </a:rPr>
              <a:pPr>
                <a:defRPr/>
              </a:pPr>
              <a:t>36</a:t>
            </a:fld>
            <a:endParaRPr lang="nl-NL">
              <a:latin typeface="Arial" pitchFamily="34" charset="0"/>
            </a:endParaRPr>
          </a:p>
        </p:txBody>
      </p:sp>
    </p:spTree>
    <p:extLst>
      <p:ext uri="{BB962C8B-B14F-4D97-AF65-F5344CB8AC3E}">
        <p14:creationId xmlns:p14="http://schemas.microsoft.com/office/powerpoint/2010/main" val="351921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3</a:t>
            </a:fld>
            <a:endParaRPr lang="nl-NL"/>
          </a:p>
        </p:txBody>
      </p:sp>
    </p:spTree>
    <p:extLst>
      <p:ext uri="{BB962C8B-B14F-4D97-AF65-F5344CB8AC3E}">
        <p14:creationId xmlns:p14="http://schemas.microsoft.com/office/powerpoint/2010/main" val="370462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Chiffres à expliquer</a:t>
            </a:r>
            <a:endParaRPr lang="fr-BE" dirty="0"/>
          </a:p>
        </p:txBody>
      </p:sp>
      <p:sp>
        <p:nvSpPr>
          <p:cNvPr id="4" name="Espace réservé du numéro de diapositive 3"/>
          <p:cNvSpPr>
            <a:spLocks noGrp="1"/>
          </p:cNvSpPr>
          <p:nvPr>
            <p:ph type="sldNum" sz="quarter" idx="10"/>
          </p:nvPr>
        </p:nvSpPr>
        <p:spPr/>
        <p:txBody>
          <a:bodyPr/>
          <a:lstStyle/>
          <a:p>
            <a:fld id="{D3B3D4CD-0C4A-40E5-AED0-6C0AEB0AB375}" type="slidenum">
              <a:rPr lang="nl-BE" smtClean="0"/>
              <a:t>4</a:t>
            </a:fld>
            <a:endParaRPr lang="nl-BE"/>
          </a:p>
        </p:txBody>
      </p:sp>
    </p:spTree>
    <p:extLst>
      <p:ext uri="{BB962C8B-B14F-4D97-AF65-F5344CB8AC3E}">
        <p14:creationId xmlns:p14="http://schemas.microsoft.com/office/powerpoint/2010/main" val="398842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solidFill>
                  <a:prstClr val="black"/>
                </a:solidFill>
              </a:rPr>
              <a:pPr>
                <a:defRPr/>
              </a:pPr>
              <a:t>12</a:t>
            </a:fld>
            <a:endParaRPr lang="nl-NL">
              <a:solidFill>
                <a:prstClr val="black"/>
              </a:solidFill>
            </a:endParaRPr>
          </a:p>
        </p:txBody>
      </p:sp>
    </p:spTree>
    <p:extLst>
      <p:ext uri="{BB962C8B-B14F-4D97-AF65-F5344CB8AC3E}">
        <p14:creationId xmlns:p14="http://schemas.microsoft.com/office/powerpoint/2010/main" val="335019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1614BEAA-CEA5-47DD-8C31-E1E26A69EC9D}" type="slidenum">
              <a:rPr lang="nl-NL" smtClean="0"/>
              <a:pPr>
                <a:defRPr/>
              </a:pPr>
              <a:t>13</a:t>
            </a:fld>
            <a:endParaRPr lang="nl-NL" dirty="0"/>
          </a:p>
        </p:txBody>
      </p:sp>
    </p:spTree>
    <p:extLst>
      <p:ext uri="{BB962C8B-B14F-4D97-AF65-F5344CB8AC3E}">
        <p14:creationId xmlns:p14="http://schemas.microsoft.com/office/powerpoint/2010/main" val="11298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1614BEAA-CEA5-47DD-8C31-E1E26A69EC9D}" type="slidenum">
              <a:rPr lang="nl-NL" smtClean="0"/>
              <a:pPr>
                <a:defRPr/>
              </a:pPr>
              <a:t>14</a:t>
            </a:fld>
            <a:endParaRPr lang="nl-NL" dirty="0"/>
          </a:p>
        </p:txBody>
      </p:sp>
    </p:spTree>
    <p:extLst>
      <p:ext uri="{BB962C8B-B14F-4D97-AF65-F5344CB8AC3E}">
        <p14:creationId xmlns:p14="http://schemas.microsoft.com/office/powerpoint/2010/main" val="2418454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solidFill>
                  <a:prstClr val="black"/>
                </a:solidFill>
              </a:rPr>
              <a:pPr>
                <a:defRPr/>
              </a:pPr>
              <a:t>17</a:t>
            </a:fld>
            <a:endParaRPr lang="nl-NL">
              <a:solidFill>
                <a:prstClr val="black"/>
              </a:solidFill>
            </a:endParaRPr>
          </a:p>
        </p:txBody>
      </p:sp>
    </p:spTree>
    <p:extLst>
      <p:ext uri="{BB962C8B-B14F-4D97-AF65-F5344CB8AC3E}">
        <p14:creationId xmlns:p14="http://schemas.microsoft.com/office/powerpoint/2010/main" val="165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1614BEAA-CEA5-47DD-8C31-E1E26A69EC9D}" type="slidenum">
              <a:rPr lang="nl-NL" smtClean="0">
                <a:solidFill>
                  <a:prstClr val="black"/>
                </a:solidFill>
              </a:rPr>
              <a:pPr>
                <a:defRPr/>
              </a:pPr>
              <a:t>18</a:t>
            </a:fld>
            <a:endParaRPr lang="nl-NL">
              <a:solidFill>
                <a:prstClr val="black"/>
              </a:solidFill>
            </a:endParaRPr>
          </a:p>
        </p:txBody>
      </p:sp>
    </p:spTree>
    <p:extLst>
      <p:ext uri="{BB962C8B-B14F-4D97-AF65-F5344CB8AC3E}">
        <p14:creationId xmlns:p14="http://schemas.microsoft.com/office/powerpoint/2010/main" val="389160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30DE-F2A7-4EED-9656-F83D66A7E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9CD6888A-CF98-4233-9E86-8E558066F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9AC1917D-D472-46D6-881E-392DA197BEC0}"/>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5" name="Footer Placeholder 4">
            <a:extLst>
              <a:ext uri="{FF2B5EF4-FFF2-40B4-BE49-F238E27FC236}">
                <a16:creationId xmlns:a16="http://schemas.microsoft.com/office/drawing/2014/main" id="{198558F0-C9F2-42A5-8F1A-943D834A6167}"/>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F68C9672-6E5C-472A-A22B-BF150B466D12}"/>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235215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E4E-684A-474F-A677-ACAEBF2160EF}"/>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1444ED5E-8446-431D-B179-C6B9F2ED1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D8B059B5-7C4F-45BE-9A4B-1C3B222C186A}"/>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5" name="Footer Placeholder 4">
            <a:extLst>
              <a:ext uri="{FF2B5EF4-FFF2-40B4-BE49-F238E27FC236}">
                <a16:creationId xmlns:a16="http://schemas.microsoft.com/office/drawing/2014/main" id="{07D65C62-BE9C-4E26-AF8A-BFD5550A096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EF1FED9C-95F7-4C62-A94E-17577DCAB543}"/>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67386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79F945-3927-4E68-A151-7CE97B5FE6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24453518-27C7-456D-A0FC-15646979F0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F6CA6B5-4324-4DC5-93D6-E947627AC303}"/>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5" name="Footer Placeholder 4">
            <a:extLst>
              <a:ext uri="{FF2B5EF4-FFF2-40B4-BE49-F238E27FC236}">
                <a16:creationId xmlns:a16="http://schemas.microsoft.com/office/drawing/2014/main" id="{4AB495D6-7D8C-4E5E-A624-6A5007A184A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5A09F86-3C11-479C-893A-C078DABE5020}"/>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93617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00612C03-2202-4D4B-9051-19B7C95922AE}" type="datetimeFigureOut">
              <a:rPr lang="nl-NL"/>
              <a:pPr>
                <a:defRPr/>
              </a:pPr>
              <a:t>23-3-2022</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FD02711-FA68-44BB-BD02-8A142D7533D1}" type="slidenum">
              <a:rPr lang="nl-NL"/>
              <a:pPr>
                <a:defRPr/>
              </a:pPr>
              <a:t>‹N°›</a:t>
            </a:fld>
            <a:endParaRPr lang="nl-NL" dirty="0"/>
          </a:p>
        </p:txBody>
      </p:sp>
    </p:spTree>
    <p:extLst>
      <p:ext uri="{BB962C8B-B14F-4D97-AF65-F5344CB8AC3E}">
        <p14:creationId xmlns:p14="http://schemas.microsoft.com/office/powerpoint/2010/main" val="104826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551B7CB-86B7-4022-9FE5-B5FDC37A5A5C}" type="datetimeFigureOut">
              <a:rPr lang="nl-NL"/>
              <a:pPr>
                <a:defRPr/>
              </a:pPr>
              <a:t>23-3-2022</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5B0032D-D826-42C1-98C1-866C0DACE741}" type="slidenum">
              <a:rPr lang="nl-NL"/>
              <a:pPr>
                <a:defRPr/>
              </a:pPr>
              <a:t>‹N°›</a:t>
            </a:fld>
            <a:endParaRPr lang="nl-NL" dirty="0"/>
          </a:p>
        </p:txBody>
      </p:sp>
    </p:spTree>
    <p:extLst>
      <p:ext uri="{BB962C8B-B14F-4D97-AF65-F5344CB8AC3E}">
        <p14:creationId xmlns:p14="http://schemas.microsoft.com/office/powerpoint/2010/main" val="9660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2A0D444-D086-488B-84A3-A489FB0A1F04}" type="datetimeFigureOut">
              <a:rPr lang="nl-NL"/>
              <a:pPr>
                <a:defRPr/>
              </a:pPr>
              <a:t>23-3-2022</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2573229-05F6-4A0C-920B-7E0BB2C7CA45}" type="slidenum">
              <a:rPr lang="nl-NL"/>
              <a:pPr>
                <a:defRPr/>
              </a:pPr>
              <a:t>‹N°›</a:t>
            </a:fld>
            <a:endParaRPr lang="nl-NL" dirty="0"/>
          </a:p>
        </p:txBody>
      </p:sp>
    </p:spTree>
    <p:extLst>
      <p:ext uri="{BB962C8B-B14F-4D97-AF65-F5344CB8AC3E}">
        <p14:creationId xmlns:p14="http://schemas.microsoft.com/office/powerpoint/2010/main" val="382181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95ED963-7581-4F6B-A174-753E6356BE79}" type="datetimeFigureOut">
              <a:rPr lang="nl-NL"/>
              <a:pPr>
                <a:defRPr/>
              </a:pPr>
              <a:t>23-3-2022</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0BD2D87-E417-4536-AF4E-C27654D66FDC}" type="slidenum">
              <a:rPr lang="nl-NL"/>
              <a:pPr>
                <a:defRPr/>
              </a:pPr>
              <a:t>‹N°›</a:t>
            </a:fld>
            <a:endParaRPr lang="nl-NL" dirty="0"/>
          </a:p>
        </p:txBody>
      </p:sp>
    </p:spTree>
    <p:extLst>
      <p:ext uri="{BB962C8B-B14F-4D97-AF65-F5344CB8AC3E}">
        <p14:creationId xmlns:p14="http://schemas.microsoft.com/office/powerpoint/2010/main" val="1249208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EC514EF3-FABB-45F2-995D-9BB07E25EC9F}" type="datetimeFigureOut">
              <a:rPr lang="nl-NL"/>
              <a:pPr>
                <a:defRPr/>
              </a:pPr>
              <a:t>23-3-2022</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86A3CCB-3111-43C1-856F-CA5DA75B581B}" type="slidenum">
              <a:rPr lang="nl-NL"/>
              <a:pPr>
                <a:defRPr/>
              </a:pPr>
              <a:t>‹N°›</a:t>
            </a:fld>
            <a:endParaRPr lang="nl-NL" dirty="0"/>
          </a:p>
        </p:txBody>
      </p:sp>
    </p:spTree>
    <p:extLst>
      <p:ext uri="{BB962C8B-B14F-4D97-AF65-F5344CB8AC3E}">
        <p14:creationId xmlns:p14="http://schemas.microsoft.com/office/powerpoint/2010/main" val="199920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455F1FEC-AC08-4B22-8BC6-640DB35C446F}" type="datetimeFigureOut">
              <a:rPr lang="nl-NL"/>
              <a:pPr>
                <a:defRPr/>
              </a:pPr>
              <a:t>23-3-2022</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1207744C-0DE9-47D8-BF2A-453B4164ADCB}" type="slidenum">
              <a:rPr lang="nl-NL"/>
              <a:pPr>
                <a:defRPr/>
              </a:pPr>
              <a:t>‹N°›</a:t>
            </a:fld>
            <a:endParaRPr lang="nl-NL" dirty="0"/>
          </a:p>
        </p:txBody>
      </p:sp>
    </p:spTree>
    <p:extLst>
      <p:ext uri="{BB962C8B-B14F-4D97-AF65-F5344CB8AC3E}">
        <p14:creationId xmlns:p14="http://schemas.microsoft.com/office/powerpoint/2010/main" val="1355887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EFB8FD0-EF8E-4397-B3A5-7DEC610399E1}" type="datetimeFigureOut">
              <a:rPr lang="nl-NL"/>
              <a:pPr>
                <a:defRPr/>
              </a:pPr>
              <a:t>23-3-2022</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D4F37A6F-73A0-466B-B15F-12E888DAFC07}" type="slidenum">
              <a:rPr lang="nl-NL"/>
              <a:pPr>
                <a:defRPr/>
              </a:pPr>
              <a:t>‹N°›</a:t>
            </a:fld>
            <a:endParaRPr lang="nl-NL" dirty="0"/>
          </a:p>
        </p:txBody>
      </p:sp>
    </p:spTree>
    <p:extLst>
      <p:ext uri="{BB962C8B-B14F-4D97-AF65-F5344CB8AC3E}">
        <p14:creationId xmlns:p14="http://schemas.microsoft.com/office/powerpoint/2010/main" val="805758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0FB48BC-7B14-424F-AB03-CA75B84FAF15}" type="datetimeFigureOut">
              <a:rPr lang="nl-NL"/>
              <a:pPr>
                <a:defRPr/>
              </a:pPr>
              <a:t>23-3-2022</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07CC9C9-D195-49FE-B51C-43060992C74A}" type="slidenum">
              <a:rPr lang="nl-NL"/>
              <a:pPr>
                <a:defRPr/>
              </a:pPr>
              <a:t>‹N°›</a:t>
            </a:fld>
            <a:endParaRPr lang="nl-NL" dirty="0"/>
          </a:p>
        </p:txBody>
      </p:sp>
    </p:spTree>
    <p:extLst>
      <p:ext uri="{BB962C8B-B14F-4D97-AF65-F5344CB8AC3E}">
        <p14:creationId xmlns:p14="http://schemas.microsoft.com/office/powerpoint/2010/main" val="307164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B3DE-A36C-40FF-90F7-CDCDF4353287}"/>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0B734D31-7AB1-4D62-B248-0E534E26F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F018E2F-AC7A-4AA8-9056-D350B0117516}"/>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5" name="Footer Placeholder 4">
            <a:extLst>
              <a:ext uri="{FF2B5EF4-FFF2-40B4-BE49-F238E27FC236}">
                <a16:creationId xmlns:a16="http://schemas.microsoft.com/office/drawing/2014/main" id="{E81A866F-8A77-45B3-814A-A3F3A038E76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0D6630B-1195-4C02-9757-111AEF43690F}"/>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4088985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CDABBB4-DC29-45B4-BEEA-E7A91053E2BF}" type="datetimeFigureOut">
              <a:rPr lang="nl-NL"/>
              <a:pPr>
                <a:defRPr/>
              </a:pPr>
              <a:t>23-3-2022</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6E344C7-B0D8-4654-BB0E-0122B3E87C07}" type="slidenum">
              <a:rPr lang="nl-NL"/>
              <a:pPr>
                <a:defRPr/>
              </a:pPr>
              <a:t>‹N°›</a:t>
            </a:fld>
            <a:endParaRPr lang="nl-NL" dirty="0"/>
          </a:p>
        </p:txBody>
      </p:sp>
    </p:spTree>
    <p:extLst>
      <p:ext uri="{BB962C8B-B14F-4D97-AF65-F5344CB8AC3E}">
        <p14:creationId xmlns:p14="http://schemas.microsoft.com/office/powerpoint/2010/main" val="3321856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DF045F0-8872-476E-A3D4-4795516E2462}" type="datetimeFigureOut">
              <a:rPr lang="nl-NL"/>
              <a:pPr>
                <a:defRPr/>
              </a:pPr>
              <a:t>23-3-2022</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85378F5-ADA5-4121-9AF5-2BB99B26CEEE}" type="slidenum">
              <a:rPr lang="nl-NL"/>
              <a:pPr>
                <a:defRPr/>
              </a:pPr>
              <a:t>‹N°›</a:t>
            </a:fld>
            <a:endParaRPr lang="nl-NL" dirty="0"/>
          </a:p>
        </p:txBody>
      </p:sp>
    </p:spTree>
    <p:extLst>
      <p:ext uri="{BB962C8B-B14F-4D97-AF65-F5344CB8AC3E}">
        <p14:creationId xmlns:p14="http://schemas.microsoft.com/office/powerpoint/2010/main" val="910825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347C5E1-7B58-45EB-9262-ECF04A858E6C}" type="datetimeFigureOut">
              <a:rPr lang="nl-NL"/>
              <a:pPr>
                <a:defRPr/>
              </a:pPr>
              <a:t>23-3-2022</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A662C5F-A6BA-459D-AADC-0304CC9BA636}" type="slidenum">
              <a:rPr lang="nl-NL"/>
              <a:pPr>
                <a:defRPr/>
              </a:pPr>
              <a:t>‹N°›</a:t>
            </a:fld>
            <a:endParaRPr lang="nl-NL" dirty="0"/>
          </a:p>
        </p:txBody>
      </p:sp>
    </p:spTree>
    <p:extLst>
      <p:ext uri="{BB962C8B-B14F-4D97-AF65-F5344CB8AC3E}">
        <p14:creationId xmlns:p14="http://schemas.microsoft.com/office/powerpoint/2010/main" val="2564464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00612C03-2202-4D4B-9051-19B7C95922AE}"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BFD02711-FA68-44BB-BD02-8A142D7533D1}"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40585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551B7CB-86B7-4022-9FE5-B5FDC37A5A5C}"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05B0032D-D826-42C1-98C1-866C0DACE741}"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669035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2A0D444-D086-488B-84A3-A489FB0A1F04}"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2573229-05F6-4A0C-920B-7E0BB2C7CA45}"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823692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95ED963-7581-4F6B-A174-753E6356BE79}"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10BD2D87-E417-4536-AF4E-C27654D66FDC}"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333201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EC514EF3-FABB-45F2-995D-9BB07E25EC9F}"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B86A3CCB-3111-43C1-856F-CA5DA75B581B}"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1628406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455F1FEC-AC08-4B22-8BC6-640DB35C446F}"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1207744C-0DE9-47D8-BF2A-453B4164ADCB}"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1896661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EFB8FD0-EF8E-4397-B3A5-7DEC610399E1}"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D4F37A6F-73A0-466B-B15F-12E888DAFC07}"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06113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B388-1442-406C-B2FB-9CBE6E83E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3E5E78C5-9ABA-4802-9442-0DFC555FD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0D8C8-B19A-48BA-9900-349C952793AD}"/>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5" name="Footer Placeholder 4">
            <a:extLst>
              <a:ext uri="{FF2B5EF4-FFF2-40B4-BE49-F238E27FC236}">
                <a16:creationId xmlns:a16="http://schemas.microsoft.com/office/drawing/2014/main" id="{176E477D-DADA-437A-AA84-E6D7D66C851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B64F1EA-3091-4818-BFEE-DFDE158887E5}"/>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3056919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0FB48BC-7B14-424F-AB03-CA75B84FAF15}"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C07CC9C9-D195-49FE-B51C-43060992C74A}"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1038202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CDABBB4-DC29-45B4-BEEA-E7A91053E2BF}"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D6E344C7-B0D8-4654-BB0E-0122B3E87C07}"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71894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DF045F0-8872-476E-A3D4-4795516E2462}"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85378F5-ADA5-4121-9AF5-2BB99B26CEEE}"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3961622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347C5E1-7B58-45EB-9262-ECF04A858E6C}"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A662C5F-A6BA-459D-AADC-0304CC9BA636}"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691950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00612C03-2202-4D4B-9051-19B7C95922AE}"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BFD02711-FA68-44BB-BD02-8A142D7533D1}"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3099185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551B7CB-86B7-4022-9FE5-B5FDC37A5A5C}"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05B0032D-D826-42C1-98C1-866C0DACE741}"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102356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2A0D444-D086-488B-84A3-A489FB0A1F04}"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2573229-05F6-4A0C-920B-7E0BB2C7CA45}"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905969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95ED963-7581-4F6B-A174-753E6356BE79}"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10BD2D87-E417-4536-AF4E-C27654D66FDC}"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1579408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EC514EF3-FABB-45F2-995D-9BB07E25EC9F}"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B86A3CCB-3111-43C1-856F-CA5DA75B581B}"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685230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455F1FEC-AC08-4B22-8BC6-640DB35C446F}"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1207744C-0DE9-47D8-BF2A-453B4164ADCB}"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304128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B7CB-F8AB-47B4-9C37-CF2EDA5E7926}"/>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9EFC9569-B9E7-4117-B141-D6C50393A7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2BB93BAC-9752-40BD-AFAC-46705EB308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C9C5CFC4-FD2A-4745-A15F-68EA21F57A08}"/>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6" name="Footer Placeholder 5">
            <a:extLst>
              <a:ext uri="{FF2B5EF4-FFF2-40B4-BE49-F238E27FC236}">
                <a16:creationId xmlns:a16="http://schemas.microsoft.com/office/drawing/2014/main" id="{8BC477DE-C9C5-410B-B0BF-0941AB9CB5B2}"/>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C0385E9D-C3B1-42FB-8C9C-6554EECC82ED}"/>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651384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EFB8FD0-EF8E-4397-B3A5-7DEC610399E1}"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D4F37A6F-73A0-466B-B15F-12E888DAFC07}"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3371046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0FB48BC-7B14-424F-AB03-CA75B84FAF15}"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C07CC9C9-D195-49FE-B51C-43060992C74A}"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1058531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CDABBB4-DC29-45B4-BEEA-E7A91053E2BF}"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D6E344C7-B0D8-4654-BB0E-0122B3E87C07}"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941287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DF045F0-8872-476E-A3D4-4795516E2462}"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85378F5-ADA5-4121-9AF5-2BB99B26CEEE}"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619182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347C5E1-7B58-45EB-9262-ECF04A858E6C}" type="datetimeFigureOut">
              <a:rPr lang="nl-NL">
                <a:solidFill>
                  <a:prstClr val="black">
                    <a:tint val="75000"/>
                  </a:prstClr>
                </a:solidFill>
              </a:rPr>
              <a:pPr>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A662C5F-A6BA-459D-AADC-0304CC9BA636}" type="slidenum">
              <a:rPr lang="nl-NL">
                <a:solidFill>
                  <a:prstClr val="black">
                    <a:tint val="75000"/>
                  </a:prstClr>
                </a:solidFill>
              </a:rPr>
              <a:pPr>
                <a:defRPr/>
              </a:pPr>
              <a:t>‹N°›</a:t>
            </a:fld>
            <a:endParaRPr lang="nl-NL" dirty="0">
              <a:solidFill>
                <a:prstClr val="black">
                  <a:tint val="75000"/>
                </a:prstClr>
              </a:solidFill>
            </a:endParaRPr>
          </a:p>
        </p:txBody>
      </p:sp>
    </p:spTree>
    <p:extLst>
      <p:ext uri="{BB962C8B-B14F-4D97-AF65-F5344CB8AC3E}">
        <p14:creationId xmlns:p14="http://schemas.microsoft.com/office/powerpoint/2010/main" val="225750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409D-0EE7-4973-AC14-4D9A95239444}"/>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B6C8F377-7715-41B0-A1B0-6138FE010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53C94-209C-4728-9B35-864EFE39E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6B7E3C4F-ECF6-40DD-967B-E063B26DA4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EE927-8BF7-4786-8E37-529A2E002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AFE6B730-68EA-4D00-A4B9-6DC74D48DB40}"/>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8" name="Footer Placeholder 7">
            <a:extLst>
              <a:ext uri="{FF2B5EF4-FFF2-40B4-BE49-F238E27FC236}">
                <a16:creationId xmlns:a16="http://schemas.microsoft.com/office/drawing/2014/main" id="{3484E466-F5DC-44E8-B45A-EF05B8BCC98C}"/>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05C71394-80F5-4732-BBF8-4F3D90FB747A}"/>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318972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541A-BF97-480A-866B-D8124F5D0CEB}"/>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56A0407D-C1D7-4132-82C9-539AE947F984}"/>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4" name="Footer Placeholder 3">
            <a:extLst>
              <a:ext uri="{FF2B5EF4-FFF2-40B4-BE49-F238E27FC236}">
                <a16:creationId xmlns:a16="http://schemas.microsoft.com/office/drawing/2014/main" id="{852D2365-CD22-45B1-A938-6F69553A843B}"/>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04ED29D3-3A25-4135-A984-4943AB44EC14}"/>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169546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825F5-2862-40B5-B4C7-D455A5B4BFC7}"/>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3" name="Footer Placeholder 2">
            <a:extLst>
              <a:ext uri="{FF2B5EF4-FFF2-40B4-BE49-F238E27FC236}">
                <a16:creationId xmlns:a16="http://schemas.microsoft.com/office/drawing/2014/main" id="{3E0CD7B8-AB81-4E8C-8248-429958722E02}"/>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8E67E782-A8B4-49AC-ACE0-D72D602419D1}"/>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98964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B93E-D894-4528-A8A1-3ABF8763E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76C32BDB-69F8-4DC9-BC76-D6D925DE0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7F0D9D2-C7A5-4E5B-A208-57390BC3A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CB856-3272-4568-A839-DD3DF844575E}"/>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6" name="Footer Placeholder 5">
            <a:extLst>
              <a:ext uri="{FF2B5EF4-FFF2-40B4-BE49-F238E27FC236}">
                <a16:creationId xmlns:a16="http://schemas.microsoft.com/office/drawing/2014/main" id="{A47481B9-29D9-4BC0-AE42-B0B16A5F18D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5D4F848F-113E-4730-876C-32A5597C1D6A}"/>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19505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4C1D-F5C0-46BE-A588-4BD7FDC47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CEAA633E-3DDC-4D92-86D5-009846C74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FDAF4178-880B-4A94-9154-9316AAFCE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4F170-05EC-493D-8F63-2321A14E448A}"/>
              </a:ext>
            </a:extLst>
          </p:cNvPr>
          <p:cNvSpPr>
            <a:spLocks noGrp="1"/>
          </p:cNvSpPr>
          <p:nvPr>
            <p:ph type="dt" sz="half" idx="10"/>
          </p:nvPr>
        </p:nvSpPr>
        <p:spPr/>
        <p:txBody>
          <a:bodyPr/>
          <a:lstStyle/>
          <a:p>
            <a:fld id="{52C909F2-4E68-47C7-981F-978EC9D39265}" type="datetimeFigureOut">
              <a:rPr lang="nl-BE" smtClean="0"/>
              <a:t>23/03/2022</a:t>
            </a:fld>
            <a:endParaRPr lang="nl-BE"/>
          </a:p>
        </p:txBody>
      </p:sp>
      <p:sp>
        <p:nvSpPr>
          <p:cNvPr id="6" name="Footer Placeholder 5">
            <a:extLst>
              <a:ext uri="{FF2B5EF4-FFF2-40B4-BE49-F238E27FC236}">
                <a16:creationId xmlns:a16="http://schemas.microsoft.com/office/drawing/2014/main" id="{13F18152-185B-4E52-A1F7-0111840080DA}"/>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ECB819A9-2B69-4169-B55A-6D4145B68FFC}"/>
              </a:ext>
            </a:extLst>
          </p:cNvPr>
          <p:cNvSpPr>
            <a:spLocks noGrp="1"/>
          </p:cNvSpPr>
          <p:nvPr>
            <p:ph type="sldNum" sz="quarter" idx="12"/>
          </p:nvPr>
        </p:nvSpPr>
        <p:spPr/>
        <p:txBody>
          <a:bodyPr/>
          <a:lstStyle/>
          <a:p>
            <a:fld id="{2B362DFA-B2B5-4292-8888-4F67B39E2B0B}" type="slidenum">
              <a:rPr lang="nl-BE" smtClean="0"/>
              <a:t>‹N°›</a:t>
            </a:fld>
            <a:endParaRPr lang="nl-BE"/>
          </a:p>
        </p:txBody>
      </p:sp>
    </p:spTree>
    <p:extLst>
      <p:ext uri="{BB962C8B-B14F-4D97-AF65-F5344CB8AC3E}">
        <p14:creationId xmlns:p14="http://schemas.microsoft.com/office/powerpoint/2010/main" val="295702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D926A-3962-4542-8E6E-6F8204629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8470DD15-B2AA-45AD-8546-7073D35E5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6C1DBFB9-2A4E-4C32-AFF1-E6B344728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09F2-4E68-47C7-981F-978EC9D39265}" type="datetimeFigureOut">
              <a:rPr lang="nl-BE" smtClean="0"/>
              <a:t>23/03/2022</a:t>
            </a:fld>
            <a:endParaRPr lang="nl-BE"/>
          </a:p>
        </p:txBody>
      </p:sp>
      <p:sp>
        <p:nvSpPr>
          <p:cNvPr id="5" name="Footer Placeholder 4">
            <a:extLst>
              <a:ext uri="{FF2B5EF4-FFF2-40B4-BE49-F238E27FC236}">
                <a16:creationId xmlns:a16="http://schemas.microsoft.com/office/drawing/2014/main" id="{1466A97D-B704-403E-8877-79114AE86D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FEE4C8C1-CD6B-4DC6-AB4E-6B6B97BA75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62DFA-B2B5-4292-8888-4F67B39E2B0B}" type="slidenum">
              <a:rPr lang="nl-BE" smtClean="0"/>
              <a:t>‹N°›</a:t>
            </a:fld>
            <a:endParaRPr lang="nl-BE"/>
          </a:p>
        </p:txBody>
      </p:sp>
    </p:spTree>
    <p:extLst>
      <p:ext uri="{BB962C8B-B14F-4D97-AF65-F5344CB8AC3E}">
        <p14:creationId xmlns:p14="http://schemas.microsoft.com/office/powerpoint/2010/main" val="301399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4099" name="Tijdelijke aanduiding voor tekst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BF3CA53C-A91D-48F1-B84A-FA3D717FE995}" type="datetimeFigureOut">
              <a:rPr lang="nl-NL"/>
              <a:pPr>
                <a:defRPr/>
              </a:pPr>
              <a:t>23-3-2022</a:t>
            </a:fld>
            <a:endParaRPr lang="nl-NL" dirty="0"/>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nl-NL"/>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8DB74553-201D-469C-9F79-B1E60D91D11F}" type="slidenum">
              <a:rPr lang="nl-NL"/>
              <a:pPr>
                <a:defRPr/>
              </a:pPr>
              <a:t>‹N°›</a:t>
            </a:fld>
            <a:endParaRPr lang="nl-NL" dirty="0"/>
          </a:p>
        </p:txBody>
      </p:sp>
    </p:spTree>
    <p:extLst>
      <p:ext uri="{BB962C8B-B14F-4D97-AF65-F5344CB8AC3E}">
        <p14:creationId xmlns:p14="http://schemas.microsoft.com/office/powerpoint/2010/main" val="321723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4099" name="Tijdelijke aanduiding voor tekst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fontAlgn="base">
              <a:spcBef>
                <a:spcPct val="0"/>
              </a:spcBef>
              <a:spcAft>
                <a:spcPct val="0"/>
              </a:spcAft>
              <a:defRPr/>
            </a:pPr>
            <a:fld id="{BF3CA53C-A91D-48F1-B84A-FA3D717FE995}" type="datetimeFigureOut">
              <a:rPr lang="nl-NL">
                <a:solidFill>
                  <a:prstClr val="black">
                    <a:tint val="75000"/>
                  </a:prstClr>
                </a:solidFill>
              </a:rPr>
              <a:pPr fontAlgn="base">
                <a:spcBef>
                  <a:spcPct val="0"/>
                </a:spcBef>
                <a:spcAft>
                  <a:spcPct val="0"/>
                </a:spcAft>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fontAlgn="base">
              <a:spcBef>
                <a:spcPct val="0"/>
              </a:spcBef>
              <a:spcAft>
                <a:spcPct val="0"/>
              </a:spcAft>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fontAlgn="base">
              <a:spcBef>
                <a:spcPct val="0"/>
              </a:spcBef>
              <a:spcAft>
                <a:spcPct val="0"/>
              </a:spcAft>
              <a:defRPr/>
            </a:pPr>
            <a:fld id="{8DB74553-201D-469C-9F79-B1E60D91D11F}" type="slidenum">
              <a:rPr lang="nl-NL">
                <a:solidFill>
                  <a:prstClr val="black">
                    <a:tint val="75000"/>
                  </a:prstClr>
                </a:solidFill>
              </a:rPr>
              <a:pPr fontAlgn="base">
                <a:spcBef>
                  <a:spcPct val="0"/>
                </a:spcBef>
                <a:spcAft>
                  <a:spcPct val="0"/>
                </a:spcAft>
                <a:defRPr/>
              </a:pPr>
              <a:t>‹N°›</a:t>
            </a:fld>
            <a:endParaRPr lang="nl-NL" dirty="0">
              <a:solidFill>
                <a:prstClr val="black">
                  <a:tint val="75000"/>
                </a:prstClr>
              </a:solidFill>
            </a:endParaRPr>
          </a:p>
        </p:txBody>
      </p:sp>
    </p:spTree>
    <p:extLst>
      <p:ext uri="{BB962C8B-B14F-4D97-AF65-F5344CB8AC3E}">
        <p14:creationId xmlns:p14="http://schemas.microsoft.com/office/powerpoint/2010/main" val="695231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4099" name="Tijdelijke aanduiding voor tekst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fontAlgn="base">
              <a:spcBef>
                <a:spcPct val="0"/>
              </a:spcBef>
              <a:spcAft>
                <a:spcPct val="0"/>
              </a:spcAft>
              <a:defRPr/>
            </a:pPr>
            <a:fld id="{BF3CA53C-A91D-48F1-B84A-FA3D717FE995}" type="datetimeFigureOut">
              <a:rPr lang="nl-NL">
                <a:solidFill>
                  <a:prstClr val="black">
                    <a:tint val="75000"/>
                  </a:prstClr>
                </a:solidFill>
              </a:rPr>
              <a:pPr fontAlgn="base">
                <a:spcBef>
                  <a:spcPct val="0"/>
                </a:spcBef>
                <a:spcAft>
                  <a:spcPct val="0"/>
                </a:spcAft>
                <a:defRPr/>
              </a:pPr>
              <a:t>23-3-2022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fontAlgn="base">
              <a:spcBef>
                <a:spcPct val="0"/>
              </a:spcBef>
              <a:spcAft>
                <a:spcPct val="0"/>
              </a:spcAft>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fontAlgn="base">
              <a:spcBef>
                <a:spcPct val="0"/>
              </a:spcBef>
              <a:spcAft>
                <a:spcPct val="0"/>
              </a:spcAft>
              <a:defRPr/>
            </a:pPr>
            <a:fld id="{8DB74553-201D-469C-9F79-B1E60D91D11F}" type="slidenum">
              <a:rPr lang="nl-NL">
                <a:solidFill>
                  <a:prstClr val="black">
                    <a:tint val="75000"/>
                  </a:prstClr>
                </a:solidFill>
              </a:rPr>
              <a:pPr fontAlgn="base">
                <a:spcBef>
                  <a:spcPct val="0"/>
                </a:spcBef>
                <a:spcAft>
                  <a:spcPct val="0"/>
                </a:spcAft>
                <a:defRPr/>
              </a:pPr>
              <a:t>‹N°›</a:t>
            </a:fld>
            <a:endParaRPr lang="nl-NL" dirty="0">
              <a:solidFill>
                <a:prstClr val="black">
                  <a:tint val="75000"/>
                </a:prstClr>
              </a:solidFill>
            </a:endParaRPr>
          </a:p>
        </p:txBody>
      </p:sp>
    </p:spTree>
    <p:extLst>
      <p:ext uri="{BB962C8B-B14F-4D97-AF65-F5344CB8AC3E}">
        <p14:creationId xmlns:p14="http://schemas.microsoft.com/office/powerpoint/2010/main" val="11023716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www.gokhulp.be/" TargetMode="External"/><Relationship Id="rId2" Type="http://schemas.openxmlformats.org/officeDocument/2006/relationships/slideLayout" Target="../slideLayouts/slideLayout35.xml"/><Relationship Id="rId1" Type="http://schemas.openxmlformats.org/officeDocument/2006/relationships/themeOverride" Target="../theme/themeOverride1.xml"/><Relationship Id="rId6" Type="http://schemas.openxmlformats.org/officeDocument/2006/relationships/hyperlink" Target="http://www.joueurs.aide-en-ligne.be/" TargetMode="External"/><Relationship Id="rId5" Type="http://schemas.openxmlformats.org/officeDocument/2006/relationships/image" Target="../media/image9.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hemeOverride" Target="../theme/themeOverride2.xml"/><Relationship Id="rId5" Type="http://schemas.openxmlformats.org/officeDocument/2006/relationships/image" Target="../media/image9.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hemeOverride" Target="../theme/themeOverride3.xml"/><Relationship Id="rId5" Type="http://schemas.openxmlformats.org/officeDocument/2006/relationships/image" Target="../media/image9.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sv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9.sv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jpe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8.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jpg"/><Relationship Id="rId1" Type="http://schemas.openxmlformats.org/officeDocument/2006/relationships/slideLayout" Target="../slideLayouts/slideLayout35.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jpeg"/><Relationship Id="rId7"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9.jpeg"/><Relationship Id="rId9" Type="http://schemas.openxmlformats.org/officeDocument/2006/relationships/image" Target="../media/image28.sv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www.alwaysplaylegally.be/" TargetMode="External"/><Relationship Id="rId13" Type="http://schemas.openxmlformats.org/officeDocument/2006/relationships/image" Target="../media/image34.png"/><Relationship Id="rId3" Type="http://schemas.openxmlformats.org/officeDocument/2006/relationships/hyperlink" Target="https://twitter.com/ksc_cjh" TargetMode="External"/><Relationship Id="rId7" Type="http://schemas.openxmlformats.org/officeDocument/2006/relationships/hyperlink" Target="http://www.gamingcommission.be/" TargetMode="External"/><Relationship Id="rId12" Type="http://schemas.openxmlformats.org/officeDocument/2006/relationships/hyperlink" Target="https://www.linkedin.com/company/kansspelcommissie---commission-des-jeux-de-hasard/"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info@gamingcommission.be" TargetMode="External"/><Relationship Id="rId11" Type="http://schemas.openxmlformats.org/officeDocument/2006/relationships/image" Target="cid:facebook2_f5f7eb51-bff6-42c2-9332-c7ed16efd428.png" TargetMode="External"/><Relationship Id="rId5" Type="http://schemas.openxmlformats.org/officeDocument/2006/relationships/image" Target="cid:twitter2_30d92597-d8e5-4aea-8d65-699e8ff69ff7.png" TargetMode="External"/><Relationship Id="rId15" Type="http://schemas.openxmlformats.org/officeDocument/2006/relationships/image" Target="../media/image1.pn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facebook.com/gamingcommission.be" TargetMode="External"/><Relationship Id="rId14" Type="http://schemas.openxmlformats.org/officeDocument/2006/relationships/image" Target="cid:LinkedIn2_ee57169d-b5e6-4625-8156-e4c5e1d7fa81.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2.xml"/><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3" name="Titel 1"/>
          <p:cNvSpPr>
            <a:spLocks noGrp="1"/>
          </p:cNvSpPr>
          <p:nvPr>
            <p:ph type="ctrTitle"/>
          </p:nvPr>
        </p:nvSpPr>
        <p:spPr>
          <a:xfrm>
            <a:off x="6024154" y="1396289"/>
            <a:ext cx="6264262" cy="1756486"/>
          </a:xfrm>
        </p:spPr>
        <p:txBody>
          <a:bodyPr vert="horz" lIns="91440" tIns="45720" rIns="91440" bIns="45720" rtlCol="0" anchor="ctr">
            <a:normAutofit/>
          </a:bodyPr>
          <a:lstStyle/>
          <a:p>
            <a:pPr algn="l">
              <a:spcAft>
                <a:spcPts val="600"/>
              </a:spcAft>
            </a:pPr>
            <a:r>
              <a:rPr lang="en-US" sz="3100" b="1" dirty="0" err="1"/>
              <a:t>Jeux</a:t>
            </a:r>
            <a:r>
              <a:rPr lang="en-US" sz="3100" b="1" dirty="0"/>
              <a:t> de </a:t>
            </a:r>
            <a:r>
              <a:rPr lang="en-US" sz="3100" b="1" dirty="0" err="1"/>
              <a:t>hasard</a:t>
            </a:r>
            <a:r>
              <a:rPr lang="en-US" sz="3100" b="1" dirty="0"/>
              <a:t> – Plaisir et </a:t>
            </a:r>
            <a:r>
              <a:rPr lang="en-US" sz="3100" b="1" dirty="0" err="1"/>
              <a:t>dépendance</a:t>
            </a:r>
            <a:br>
              <a:rPr lang="en-US" sz="3100" b="1" dirty="0"/>
            </a:br>
            <a:r>
              <a:rPr lang="en-US" sz="3100" b="1" dirty="0"/>
              <a:t>Un </a:t>
            </a:r>
            <a:r>
              <a:rPr lang="en-US" sz="3100" b="1" dirty="0" err="1"/>
              <a:t>équilibre</a:t>
            </a:r>
            <a:r>
              <a:rPr lang="en-US" sz="3100" b="1" dirty="0"/>
              <a:t> </a:t>
            </a:r>
            <a:r>
              <a:rPr lang="en-US" sz="3100" b="1" dirty="0" err="1"/>
              <a:t>chèvre-choutiste</a:t>
            </a:r>
            <a:endParaRPr lang="en-US" sz="3100" b="1" dirty="0"/>
          </a:p>
        </p:txBody>
      </p:sp>
      <p:sp>
        <p:nvSpPr>
          <p:cNvPr id="72" name="Freeform: Shape 71">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 2">
            <a:extLst>
              <a:ext uri="{FF2B5EF4-FFF2-40B4-BE49-F238E27FC236}">
                <a16:creationId xmlns:a16="http://schemas.microsoft.com/office/drawing/2014/main" id="{33DF1CAA-E248-4704-8300-72663F5C6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9767" y="837531"/>
            <a:ext cx="4856199" cy="1895997"/>
          </a:xfrm>
          <a:prstGeom prst="rect">
            <a:avLst/>
          </a:prstGeom>
          <a:noFill/>
        </p:spPr>
      </p:pic>
      <p:pic>
        <p:nvPicPr>
          <p:cNvPr id="5122" name="Picture 5" descr="C:\Marjolein\Huisstijl Kansspelcommissie\Protocolmapjes\logo.JPG"/>
          <p:cNvPicPr>
            <a:picLocks noChangeAspect="1" noChangeArrowheads="1"/>
          </p:cNvPicPr>
          <p:nvPr/>
        </p:nvPicPr>
        <p:blipFill>
          <a:blip r:embed="rId4" cstate="print"/>
          <a:stretch>
            <a:fillRect/>
          </a:stretch>
        </p:blipFill>
        <p:spPr bwMode="auto">
          <a:xfrm>
            <a:off x="429768" y="3471531"/>
            <a:ext cx="2015387" cy="2323213"/>
          </a:xfrm>
          <a:prstGeom prst="rect">
            <a:avLst/>
          </a:prstGeom>
          <a:noFill/>
        </p:spPr>
      </p:pic>
      <p:sp>
        <p:nvSpPr>
          <p:cNvPr id="3" name="Ondertitel 2"/>
          <p:cNvSpPr>
            <a:spLocks noGrp="1"/>
          </p:cNvSpPr>
          <p:nvPr>
            <p:ph type="subTitle" idx="1"/>
          </p:nvPr>
        </p:nvSpPr>
        <p:spPr>
          <a:xfrm>
            <a:off x="6453922" y="2871982"/>
            <a:ext cx="5414227" cy="3181684"/>
          </a:xfrm>
        </p:spPr>
        <p:txBody>
          <a:bodyPr vert="horz" lIns="91440" tIns="45720" rIns="91440" bIns="45720" rtlCol="0" anchor="t">
            <a:normAutofit/>
          </a:bodyPr>
          <a:lstStyle/>
          <a:p>
            <a:pPr algn="l" fontAlgn="auto">
              <a:spcBef>
                <a:spcPts val="0"/>
              </a:spcBef>
              <a:spcAft>
                <a:spcPts val="600"/>
              </a:spcAft>
              <a:defRPr/>
            </a:pPr>
            <a:endParaRPr lang="en-US" sz="2000" dirty="0"/>
          </a:p>
          <a:p>
            <a:pPr algn="l" fontAlgn="auto">
              <a:spcBef>
                <a:spcPts val="0"/>
              </a:spcBef>
              <a:spcAft>
                <a:spcPts val="600"/>
              </a:spcAft>
              <a:defRPr/>
            </a:pPr>
            <a:endParaRPr lang="en-US" sz="2000" dirty="0"/>
          </a:p>
          <a:p>
            <a:pPr algn="l" fontAlgn="auto">
              <a:spcBef>
                <a:spcPts val="0"/>
              </a:spcBef>
              <a:spcAft>
                <a:spcPts val="600"/>
              </a:spcAft>
              <a:defRPr/>
            </a:pPr>
            <a:r>
              <a:rPr lang="en-US" sz="2000" dirty="0"/>
              <a:t>Rotary International – District 2150- 19 mars 2022</a:t>
            </a:r>
          </a:p>
          <a:p>
            <a:pPr algn="l" fontAlgn="auto">
              <a:spcBef>
                <a:spcPts val="0"/>
              </a:spcBef>
              <a:spcAft>
                <a:spcPts val="600"/>
              </a:spcAft>
              <a:defRPr/>
            </a:pPr>
            <a:endParaRPr lang="en-US" sz="2000" dirty="0"/>
          </a:p>
          <a:p>
            <a:pPr algn="l" fontAlgn="auto">
              <a:spcBef>
                <a:spcPts val="0"/>
              </a:spcBef>
              <a:spcAft>
                <a:spcPts val="600"/>
              </a:spcAft>
              <a:defRPr/>
            </a:pPr>
            <a:r>
              <a:rPr lang="en-US" sz="2000" dirty="0"/>
              <a:t>Magali Clavie - </a:t>
            </a:r>
            <a:r>
              <a:rPr lang="en-US" sz="2000" dirty="0" err="1"/>
              <a:t>Présidente</a:t>
            </a:r>
            <a:r>
              <a:rPr lang="en-US" sz="2000" dirty="0"/>
              <a:t> </a:t>
            </a:r>
          </a:p>
          <a:p>
            <a:pPr algn="l" fontAlgn="auto">
              <a:spcBef>
                <a:spcPts val="0"/>
              </a:spcBef>
              <a:spcAft>
                <a:spcPts val="600"/>
              </a:spcAft>
              <a:defRPr/>
            </a:pPr>
            <a:r>
              <a:rPr lang="en-US" sz="2000" dirty="0"/>
              <a:t>Commission des Jeux de </a:t>
            </a:r>
            <a:r>
              <a:rPr lang="en-US" sz="2000" dirty="0" err="1"/>
              <a:t>Hasard</a:t>
            </a: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graphicFrame>
        <p:nvGraphicFramePr>
          <p:cNvPr id="13" name="Grafiek 12"/>
          <p:cNvGraphicFramePr/>
          <p:nvPr>
            <p:extLst>
              <p:ext uri="{D42A27DB-BD31-4B8C-83A1-F6EECF244321}">
                <p14:modId xmlns:p14="http://schemas.microsoft.com/office/powerpoint/2010/main" val="1575578471"/>
              </p:ext>
            </p:extLst>
          </p:nvPr>
        </p:nvGraphicFramePr>
        <p:xfrm>
          <a:off x="1118419" y="975065"/>
          <a:ext cx="10439399" cy="524691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vak 16"/>
          <p:cNvSpPr txBox="1"/>
          <p:nvPr/>
        </p:nvSpPr>
        <p:spPr>
          <a:xfrm>
            <a:off x="2006600" y="328734"/>
            <a:ext cx="9232900" cy="646331"/>
          </a:xfrm>
          <a:prstGeom prst="rect">
            <a:avLst/>
          </a:prstGeom>
          <a:noFill/>
        </p:spPr>
        <p:txBody>
          <a:bodyPr wrap="square" rtlCol="0">
            <a:spAutoFit/>
          </a:bodyPr>
          <a:lstStyle/>
          <a:p>
            <a:r>
              <a:rPr lang="fr-BE" sz="3600" b="1" dirty="0">
                <a:solidFill>
                  <a:srgbClr val="7DA4C1"/>
                </a:solidFill>
              </a:rPr>
              <a:t>Répartition du marché des jeux de hasard </a:t>
            </a:r>
            <a:endParaRPr lang="nl-BE" sz="3600" dirty="0">
              <a:solidFill>
                <a:srgbClr val="7DA4C1"/>
              </a:solidFill>
            </a:endParaRPr>
          </a:p>
        </p:txBody>
      </p:sp>
    </p:spTree>
    <p:extLst>
      <p:ext uri="{BB962C8B-B14F-4D97-AF65-F5344CB8AC3E}">
        <p14:creationId xmlns:p14="http://schemas.microsoft.com/office/powerpoint/2010/main" val="4636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graphicEl>
                                              <a:chart seriesIdx="-4" categoryIdx="0" bldStep="category"/>
                                            </p:graphicEl>
                                          </p:spTgt>
                                        </p:tgtEl>
                                        <p:attrNameLst>
                                          <p:attrName>style.visibility</p:attrName>
                                        </p:attrNameLst>
                                      </p:cBhvr>
                                      <p:to>
                                        <p:strVal val="visible"/>
                                      </p:to>
                                    </p:set>
                                    <p:anim calcmode="lin" valueType="num">
                                      <p:cBhvr additive="base">
                                        <p:cTn id="7" dur="500" fill="hold"/>
                                        <p:tgtEl>
                                          <p:spTgt spid="13">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graphicEl>
                                              <a:chart seriesIdx="-4" categoryIdx="1" bldStep="category"/>
                                            </p:graphicEl>
                                          </p:spTgt>
                                        </p:tgtEl>
                                        <p:attrNameLst>
                                          <p:attrName>style.visibility</p:attrName>
                                        </p:attrNameLst>
                                      </p:cBhvr>
                                      <p:to>
                                        <p:strVal val="visible"/>
                                      </p:to>
                                    </p:set>
                                    <p:anim calcmode="lin" valueType="num">
                                      <p:cBhvr additive="base">
                                        <p:cTn id="13" dur="500" fill="hold"/>
                                        <p:tgtEl>
                                          <p:spTgt spid="13">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graphicEl>
                                              <a:chart seriesIdx="-4" categoryIdx="2" bldStep="category"/>
                                            </p:graphicEl>
                                          </p:spTgt>
                                        </p:tgtEl>
                                        <p:attrNameLst>
                                          <p:attrName>style.visibility</p:attrName>
                                        </p:attrNameLst>
                                      </p:cBhvr>
                                      <p:to>
                                        <p:strVal val="visible"/>
                                      </p:to>
                                    </p:set>
                                    <p:anim calcmode="lin" valueType="num">
                                      <p:cBhvr additive="base">
                                        <p:cTn id="19" dur="500" fill="hold"/>
                                        <p:tgtEl>
                                          <p:spTgt spid="13">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graphicEl>
                                              <a:chart seriesIdx="-4" categoryIdx="3" bldStep="category"/>
                                            </p:graphicEl>
                                          </p:spTgt>
                                        </p:tgtEl>
                                        <p:attrNameLst>
                                          <p:attrName>style.visibility</p:attrName>
                                        </p:attrNameLst>
                                      </p:cBhvr>
                                      <p:to>
                                        <p:strVal val="visible"/>
                                      </p:to>
                                    </p:set>
                                    <p:anim calcmode="lin" valueType="num">
                                      <p:cBhvr additive="base">
                                        <p:cTn id="25" dur="500" fill="hold"/>
                                        <p:tgtEl>
                                          <p:spTgt spid="13">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graphicFrame>
        <p:nvGraphicFramePr>
          <p:cNvPr id="16" name="Grafiek 15"/>
          <p:cNvGraphicFramePr/>
          <p:nvPr>
            <p:extLst>
              <p:ext uri="{D42A27DB-BD31-4B8C-83A1-F6EECF244321}">
                <p14:modId xmlns:p14="http://schemas.microsoft.com/office/powerpoint/2010/main" val="1359139153"/>
              </p:ext>
            </p:extLst>
          </p:nvPr>
        </p:nvGraphicFramePr>
        <p:xfrm>
          <a:off x="466439" y="1222280"/>
          <a:ext cx="11259120" cy="493559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vak 16"/>
          <p:cNvSpPr txBox="1"/>
          <p:nvPr/>
        </p:nvSpPr>
        <p:spPr>
          <a:xfrm>
            <a:off x="2006600" y="328734"/>
            <a:ext cx="9232900" cy="646331"/>
          </a:xfrm>
          <a:prstGeom prst="rect">
            <a:avLst/>
          </a:prstGeom>
          <a:noFill/>
        </p:spPr>
        <p:txBody>
          <a:bodyPr wrap="square" rtlCol="0">
            <a:spAutoFit/>
          </a:bodyPr>
          <a:lstStyle/>
          <a:p>
            <a:r>
              <a:rPr lang="fr-BE" sz="3600" b="1" dirty="0">
                <a:solidFill>
                  <a:srgbClr val="7DA4C1"/>
                </a:solidFill>
              </a:rPr>
              <a:t>Répartition du marché des jeux de hasard </a:t>
            </a:r>
            <a:endParaRPr lang="nl-BE" sz="3600" dirty="0">
              <a:solidFill>
                <a:srgbClr val="7DA4C1"/>
              </a:solidFill>
            </a:endParaRPr>
          </a:p>
        </p:txBody>
      </p:sp>
    </p:spTree>
    <p:extLst>
      <p:ext uri="{BB962C8B-B14F-4D97-AF65-F5344CB8AC3E}">
        <p14:creationId xmlns:p14="http://schemas.microsoft.com/office/powerpoint/2010/main" val="24549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graphicEl>
                                              <a:chart seriesIdx="-4" categoryIdx="0" bldStep="category"/>
                                            </p:graphicEl>
                                          </p:spTgt>
                                        </p:tgtEl>
                                        <p:attrNameLst>
                                          <p:attrName>style.visibility</p:attrName>
                                        </p:attrNameLst>
                                      </p:cBhvr>
                                      <p:to>
                                        <p:strVal val="visible"/>
                                      </p:to>
                                    </p:set>
                                    <p:anim calcmode="lin" valueType="num">
                                      <p:cBhvr additive="base">
                                        <p:cTn id="7" dur="500" fill="hold"/>
                                        <p:tgtEl>
                                          <p:spTgt spid="16">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graphicEl>
                                              <a:chart seriesIdx="-4" categoryIdx="1" bldStep="category"/>
                                            </p:graphicEl>
                                          </p:spTgt>
                                        </p:tgtEl>
                                        <p:attrNameLst>
                                          <p:attrName>style.visibility</p:attrName>
                                        </p:attrNameLst>
                                      </p:cBhvr>
                                      <p:to>
                                        <p:strVal val="visible"/>
                                      </p:to>
                                    </p:set>
                                    <p:anim calcmode="lin" valueType="num">
                                      <p:cBhvr additive="base">
                                        <p:cTn id="13" dur="500" fill="hold"/>
                                        <p:tgtEl>
                                          <p:spTgt spid="16">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graphicEl>
                                              <a:chart seriesIdx="-4" categoryIdx="2" bldStep="category"/>
                                            </p:graphicEl>
                                          </p:spTgt>
                                        </p:tgtEl>
                                        <p:attrNameLst>
                                          <p:attrName>style.visibility</p:attrName>
                                        </p:attrNameLst>
                                      </p:cBhvr>
                                      <p:to>
                                        <p:strVal val="visible"/>
                                      </p:to>
                                    </p:set>
                                    <p:anim calcmode="lin" valueType="num">
                                      <p:cBhvr additive="base">
                                        <p:cTn id="19" dur="500" fill="hold"/>
                                        <p:tgtEl>
                                          <p:spTgt spid="16">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category" animBg="0"/>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232" name="Freeform: Shape 9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6233" name="Freeform: Shape 92">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tretch>
            <a:fillRect/>
          </a:stretch>
        </p:blipFill>
        <p:spPr bwMode="auto">
          <a:xfrm rot="10800000">
            <a:off x="973153" y="201168"/>
            <a:ext cx="2321435" cy="2679192"/>
          </a:xfrm>
          <a:prstGeom prst="rect">
            <a:avLst/>
          </a:prstGeom>
          <a:noFill/>
        </p:spPr>
      </p:pic>
      <p:sp>
        <p:nvSpPr>
          <p:cNvPr id="6234" name="Freeform: Shape 9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6235" name="Freeform: Shape 96">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0" name="Picture 6" descr="Logo, company name&#10;&#10;Description automatically generated with medium confidence">
            <a:extLst>
              <a:ext uri="{FF2B5EF4-FFF2-40B4-BE49-F238E27FC236}">
                <a16:creationId xmlns:a16="http://schemas.microsoft.com/office/drawing/2014/main" id="{9CFE9047-10C0-4F0A-8294-F857751C3A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p:blipFill>
        <p:spPr bwMode="auto">
          <a:xfrm>
            <a:off x="324686" y="5226084"/>
            <a:ext cx="2395728" cy="930623"/>
          </a:xfrm>
          <a:prstGeom prst="rect">
            <a:avLst/>
          </a:prstGeom>
          <a:noFill/>
        </p:spPr>
      </p:pic>
      <p:sp>
        <p:nvSpPr>
          <p:cNvPr id="2" name="Titel 1"/>
          <p:cNvSpPr>
            <a:spLocks noGrp="1"/>
          </p:cNvSpPr>
          <p:nvPr>
            <p:ph type="title"/>
          </p:nvPr>
        </p:nvSpPr>
        <p:spPr>
          <a:xfrm>
            <a:off x="4962525" y="2458222"/>
            <a:ext cx="6553200" cy="1370827"/>
          </a:xfrm>
        </p:spPr>
        <p:txBody>
          <a:bodyPr>
            <a:normAutofit/>
          </a:bodyPr>
          <a:lstStyle/>
          <a:p>
            <a:r>
              <a:rPr lang="nl-BE" sz="8000" b="1" dirty="0">
                <a:latin typeface="+mn-lt"/>
              </a:rPr>
              <a:t>La Commission</a:t>
            </a:r>
          </a:p>
        </p:txBody>
      </p:sp>
    </p:spTree>
    <p:extLst>
      <p:ext uri="{BB962C8B-B14F-4D97-AF65-F5344CB8AC3E}">
        <p14:creationId xmlns:p14="http://schemas.microsoft.com/office/powerpoint/2010/main" val="424200054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1971085" y="404665"/>
            <a:ext cx="8229600" cy="570359"/>
          </a:xfrm>
        </p:spPr>
        <p:txBody>
          <a:bodyPr>
            <a:normAutofit fontScale="90000"/>
          </a:bodyPr>
          <a:lstStyle/>
          <a:p>
            <a:pPr eaLnBrk="1" hangingPunct="1"/>
            <a:r>
              <a:rPr lang="fr-BE" sz="3500" dirty="0">
                <a:solidFill>
                  <a:srgbClr val="7DA4C1"/>
                </a:solidFill>
              </a:rPr>
              <a:t>Cadre réglementaire général</a:t>
            </a:r>
          </a:p>
        </p:txBody>
      </p:sp>
      <p:sp>
        <p:nvSpPr>
          <p:cNvPr id="6147" name="Tijdelijke aanduiding voor inhoud 2"/>
          <p:cNvSpPr>
            <a:spLocks noGrp="1"/>
          </p:cNvSpPr>
          <p:nvPr>
            <p:ph idx="1"/>
          </p:nvPr>
        </p:nvSpPr>
        <p:spPr>
          <a:xfrm>
            <a:off x="1860666" y="1305498"/>
            <a:ext cx="8699831" cy="5003823"/>
          </a:xfrm>
        </p:spPr>
        <p:txBody>
          <a:bodyPr/>
          <a:lstStyle/>
          <a:p>
            <a:pPr eaLnBrk="1" hangingPunct="1"/>
            <a:r>
              <a:rPr lang="fr-BE" sz="2000" dirty="0">
                <a:solidFill>
                  <a:schemeClr val="bg1">
                    <a:lumMod val="50000"/>
                  </a:schemeClr>
                </a:solidFill>
                <a:latin typeface="+mj-lt"/>
              </a:rPr>
              <a:t>Jeux de hasard = interdits en Belgique sauf si autorisés par des licences</a:t>
            </a:r>
          </a:p>
          <a:p>
            <a:pPr eaLnBrk="1" hangingPunct="1"/>
            <a:endParaRPr lang="fr-BE" sz="2000" dirty="0">
              <a:solidFill>
                <a:schemeClr val="bg1">
                  <a:lumMod val="50000"/>
                </a:schemeClr>
              </a:solidFill>
              <a:latin typeface="+mj-lt"/>
            </a:endParaRPr>
          </a:p>
          <a:p>
            <a:pPr eaLnBrk="1" hangingPunct="1"/>
            <a:r>
              <a:rPr lang="fr-FR" sz="2000" dirty="0">
                <a:solidFill>
                  <a:schemeClr val="bg1">
                    <a:lumMod val="50000"/>
                  </a:schemeClr>
                </a:solidFill>
                <a:latin typeface="+mj-lt"/>
              </a:rPr>
              <a:t>Canalisation pour une meilleure protection des joueurs</a:t>
            </a:r>
          </a:p>
          <a:p>
            <a:pPr eaLnBrk="1" hangingPunct="1"/>
            <a:endParaRPr lang="fr-BE" sz="2000" dirty="0">
              <a:solidFill>
                <a:schemeClr val="bg1">
                  <a:lumMod val="50000"/>
                </a:schemeClr>
              </a:solidFill>
              <a:latin typeface="+mj-lt"/>
            </a:endParaRPr>
          </a:p>
          <a:p>
            <a:pPr algn="just" eaLnBrk="1" hangingPunct="1"/>
            <a:r>
              <a:rPr lang="fr-BE" sz="2000" dirty="0">
                <a:solidFill>
                  <a:schemeClr val="bg1">
                    <a:lumMod val="50000"/>
                  </a:schemeClr>
                </a:solidFill>
                <a:latin typeface="+mj-lt"/>
              </a:rPr>
              <a:t>La Loi du 7 mai 1999 sur les jeux de hasard, les paris, les établissements de jeux de hasard et la protection des joueurs</a:t>
            </a:r>
          </a:p>
          <a:p>
            <a:pPr algn="just" eaLnBrk="1" hangingPunct="1"/>
            <a:endParaRPr lang="fr-BE" sz="2000" dirty="0">
              <a:solidFill>
                <a:schemeClr val="bg1">
                  <a:lumMod val="50000"/>
                </a:schemeClr>
              </a:solidFill>
              <a:latin typeface="+mj-lt"/>
            </a:endParaRPr>
          </a:p>
          <a:p>
            <a:pPr algn="just" eaLnBrk="1" hangingPunct="1"/>
            <a:r>
              <a:rPr lang="fr-BE" sz="2000" dirty="0">
                <a:solidFill>
                  <a:schemeClr val="bg1">
                    <a:lumMod val="50000"/>
                  </a:schemeClr>
                </a:solidFill>
                <a:latin typeface="+mj-lt"/>
              </a:rPr>
              <a:t>Telle que modifiée par les lois du</a:t>
            </a:r>
            <a:r>
              <a:rPr lang="fr-FR" sz="2000" dirty="0">
                <a:solidFill>
                  <a:schemeClr val="bg1">
                    <a:lumMod val="50000"/>
                  </a:schemeClr>
                </a:solidFill>
              </a:rPr>
              <a:t> 10 janvier 2010, du 7 mai 2019</a:t>
            </a:r>
            <a:r>
              <a:rPr lang="fr-BE" sz="2000" dirty="0">
                <a:solidFill>
                  <a:schemeClr val="bg1">
                    <a:lumMod val="50000"/>
                  </a:schemeClr>
                </a:solidFill>
                <a:latin typeface="+mj-lt"/>
              </a:rPr>
              <a:t> et du 28 novembre 2021</a:t>
            </a:r>
          </a:p>
          <a:p>
            <a:pPr algn="just" eaLnBrk="1" hangingPunct="1"/>
            <a:endParaRPr lang="fr-BE" sz="2000" dirty="0">
              <a:solidFill>
                <a:schemeClr val="bg1">
                  <a:lumMod val="50000"/>
                </a:schemeClr>
              </a:solidFill>
              <a:latin typeface="+mj-lt"/>
            </a:endParaRPr>
          </a:p>
          <a:p>
            <a:pPr algn="just" eaLnBrk="1" hangingPunct="1"/>
            <a:r>
              <a:rPr lang="fr-BE" sz="2000" dirty="0">
                <a:solidFill>
                  <a:schemeClr val="bg1">
                    <a:lumMod val="50000"/>
                  </a:schemeClr>
                </a:solidFill>
                <a:latin typeface="+mj-lt"/>
              </a:rPr>
              <a:t>Les arrêtés royaux d’exécution</a:t>
            </a:r>
          </a:p>
          <a:p>
            <a:pPr algn="just" eaLnBrk="1" hangingPunct="1"/>
            <a:endParaRPr lang="fr-BE" sz="2000" dirty="0">
              <a:solidFill>
                <a:schemeClr val="bg1">
                  <a:lumMod val="50000"/>
                </a:schemeClr>
              </a:solidFill>
              <a:latin typeface="+mj-lt"/>
            </a:endParaRPr>
          </a:p>
          <a:p>
            <a:pPr algn="just" eaLnBrk="1" hangingPunct="1"/>
            <a:r>
              <a:rPr lang="fr-BE" sz="2000" dirty="0">
                <a:solidFill>
                  <a:schemeClr val="bg1">
                    <a:lumMod val="50000"/>
                  </a:schemeClr>
                </a:solidFill>
                <a:latin typeface="+mj-lt"/>
              </a:rPr>
              <a:t>Les notes informatives et protocoles</a:t>
            </a:r>
            <a:r>
              <a:rPr lang="fr-BE" sz="2000" b="1" dirty="0">
                <a:solidFill>
                  <a:schemeClr val="accent4"/>
                </a:solidFill>
                <a:latin typeface="+mj-lt"/>
              </a:rPr>
              <a:t>	</a:t>
            </a:r>
            <a:endParaRPr lang="fr-BE" sz="2400" dirty="0">
              <a:latin typeface="+mj-lt"/>
            </a:endParaRPr>
          </a:p>
          <a:p>
            <a:pPr algn="just" eaLnBrk="1" hangingPunct="1"/>
            <a:endParaRPr lang="fr-BE" sz="2400" dirty="0">
              <a:latin typeface="+mj-lt"/>
            </a:endParaRPr>
          </a:p>
          <a:p>
            <a:pPr algn="just" eaLnBrk="1" hangingPunct="1">
              <a:buFont typeface="Arial" pitchFamily="34" charset="0"/>
              <a:buNone/>
            </a:pPr>
            <a:endParaRPr lang="fr-BE" noProof="0" dirty="0">
              <a:latin typeface="Myriad Pro Cond"/>
            </a:endParaRPr>
          </a:p>
        </p:txBody>
      </p:sp>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spTree>
    <p:extLst>
      <p:ext uri="{BB962C8B-B14F-4D97-AF65-F5344CB8AC3E}">
        <p14:creationId xmlns:p14="http://schemas.microsoft.com/office/powerpoint/2010/main" val="24526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1951085" y="332657"/>
            <a:ext cx="8229600" cy="570359"/>
          </a:xfrm>
        </p:spPr>
        <p:txBody>
          <a:bodyPr>
            <a:normAutofit fontScale="90000"/>
          </a:bodyPr>
          <a:lstStyle/>
          <a:p>
            <a:pPr eaLnBrk="1" hangingPunct="1"/>
            <a:r>
              <a:rPr lang="fr-BE" sz="3500" dirty="0">
                <a:solidFill>
                  <a:srgbClr val="7DA4C1"/>
                </a:solidFill>
              </a:rPr>
              <a:t>Qu’est-ce que la CJH?</a:t>
            </a:r>
          </a:p>
        </p:txBody>
      </p:sp>
      <p:sp>
        <p:nvSpPr>
          <p:cNvPr id="6147" name="Tijdelijke aanduiding voor inhoud 2"/>
          <p:cNvSpPr>
            <a:spLocks noGrp="1"/>
          </p:cNvSpPr>
          <p:nvPr>
            <p:ph idx="1"/>
          </p:nvPr>
        </p:nvSpPr>
        <p:spPr>
          <a:xfrm>
            <a:off x="1986504" y="1124745"/>
            <a:ext cx="8511178" cy="4282653"/>
          </a:xfrm>
        </p:spPr>
        <p:txBody>
          <a:bodyPr/>
          <a:lstStyle/>
          <a:p>
            <a:pPr lvl="0"/>
            <a:r>
              <a:rPr lang="fr-BE" sz="2400" dirty="0">
                <a:solidFill>
                  <a:schemeClr val="bg1">
                    <a:lumMod val="50000"/>
                  </a:schemeClr>
                </a:solidFill>
              </a:rPr>
              <a:t>Le régulateur officiel du secteur des jeux</a:t>
            </a:r>
          </a:p>
          <a:p>
            <a:pPr lvl="0"/>
            <a:endParaRPr lang="fr-BE" sz="2400" dirty="0">
              <a:solidFill>
                <a:schemeClr val="bg1">
                  <a:lumMod val="50000"/>
                </a:schemeClr>
              </a:solidFill>
            </a:endParaRPr>
          </a:p>
          <a:p>
            <a:pPr lvl="0"/>
            <a:r>
              <a:rPr lang="fr-BE" sz="2400" dirty="0">
                <a:solidFill>
                  <a:schemeClr val="bg1">
                    <a:lumMod val="50000"/>
                  </a:schemeClr>
                </a:solidFill>
              </a:rPr>
              <a:t>Mission: assurer et promouvoir un cadre de jeu sécurisé via une politique de canalisation pour une meilleure protection des joueurs</a:t>
            </a:r>
          </a:p>
          <a:p>
            <a:pPr lvl="0"/>
            <a:endParaRPr lang="fr-BE" sz="2400" dirty="0">
              <a:solidFill>
                <a:schemeClr val="bg1">
                  <a:lumMod val="50000"/>
                </a:schemeClr>
              </a:solidFill>
            </a:endParaRPr>
          </a:p>
          <a:p>
            <a:pPr algn="just" eaLnBrk="1" hangingPunct="1"/>
            <a:r>
              <a:rPr lang="fr-BE" sz="2400" dirty="0">
                <a:solidFill>
                  <a:schemeClr val="bg1">
                    <a:lumMod val="50000"/>
                  </a:schemeClr>
                </a:solidFill>
              </a:rPr>
              <a:t>Accomplit ses tâches en toute indépendance</a:t>
            </a:r>
          </a:p>
          <a:p>
            <a:pPr marL="0" indent="0" algn="just">
              <a:buNone/>
            </a:pPr>
            <a:endParaRPr lang="fr-BE" sz="2400" dirty="0">
              <a:solidFill>
                <a:schemeClr val="bg1">
                  <a:lumMod val="50000"/>
                </a:schemeClr>
              </a:solidFill>
            </a:endParaRPr>
          </a:p>
          <a:p>
            <a:pPr algn="just" eaLnBrk="1" hangingPunct="1"/>
            <a:r>
              <a:rPr lang="fr-BE" sz="2400" dirty="0">
                <a:solidFill>
                  <a:schemeClr val="bg1">
                    <a:lumMod val="50000"/>
                  </a:schemeClr>
                </a:solidFill>
              </a:rPr>
              <a:t>Secrétariat institué auprès du SPF Justice</a:t>
            </a:r>
          </a:p>
        </p:txBody>
      </p:sp>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spTree>
    <p:extLst>
      <p:ext uri="{BB962C8B-B14F-4D97-AF65-F5344CB8AC3E}">
        <p14:creationId xmlns:p14="http://schemas.microsoft.com/office/powerpoint/2010/main" val="22935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p:cNvSpPr>
            <a:spLocks noGrp="1"/>
          </p:cNvSpPr>
          <p:nvPr>
            <p:ph idx="1"/>
          </p:nvPr>
        </p:nvSpPr>
        <p:spPr>
          <a:xfrm>
            <a:off x="1981200" y="1439864"/>
            <a:ext cx="8229600" cy="4686300"/>
          </a:xfrm>
        </p:spPr>
        <p:txBody>
          <a:bodyPr/>
          <a:lstStyle/>
          <a:p>
            <a:endParaRPr lang="fr-BE" noProof="0" dirty="0">
              <a:solidFill>
                <a:srgbClr val="FF0000"/>
              </a:solidFill>
            </a:endParaRPr>
          </a:p>
          <a:p>
            <a:endParaRPr lang="fr-BE" noProof="0" dirty="0">
              <a:solidFill>
                <a:srgbClr val="FF0000"/>
              </a:solidFill>
            </a:endParaRPr>
          </a:p>
          <a:p>
            <a:endParaRPr lang="fr-BE" noProof="0" dirty="0">
              <a:solidFill>
                <a:srgbClr val="FF0000"/>
              </a:solidFill>
            </a:endParaRPr>
          </a:p>
          <a:p>
            <a:endParaRPr lang="fr-BE" noProof="0" dirty="0">
              <a:solidFill>
                <a:srgbClr val="FF0000"/>
              </a:solidFill>
            </a:endParaRPr>
          </a:p>
          <a:p>
            <a:endParaRPr lang="fr-BE" noProof="0" dirty="0">
              <a:solidFill>
                <a:srgbClr val="FF0000"/>
              </a:solidFill>
            </a:endParaRPr>
          </a:p>
          <a:p>
            <a:endParaRPr lang="fr-BE" noProof="0" dirty="0">
              <a:solidFill>
                <a:srgbClr val="FF0000"/>
              </a:solidFill>
            </a:endParaRPr>
          </a:p>
          <a:p>
            <a:endParaRPr lang="fr-BE" noProof="0" dirty="0">
              <a:solidFill>
                <a:srgbClr val="FF0000"/>
              </a:solidFill>
            </a:endParaRPr>
          </a:p>
        </p:txBody>
      </p:sp>
      <p:sp>
        <p:nvSpPr>
          <p:cNvPr id="7" name="Titel 1"/>
          <p:cNvSpPr txBox="1">
            <a:spLocks/>
          </p:cNvSpPr>
          <p:nvPr/>
        </p:nvSpPr>
        <p:spPr bwMode="auto">
          <a:xfrm>
            <a:off x="2133390" y="188640"/>
            <a:ext cx="7925221" cy="6484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500" dirty="0">
                <a:solidFill>
                  <a:srgbClr val="7DA4C1"/>
                </a:solidFill>
              </a:rPr>
              <a:t>Composition de la CJH</a:t>
            </a:r>
          </a:p>
        </p:txBody>
      </p:sp>
      <p:sp>
        <p:nvSpPr>
          <p:cNvPr id="8" name="Tijdelijke aanduiding voor inhoud 2"/>
          <p:cNvSpPr txBox="1">
            <a:spLocks/>
          </p:cNvSpPr>
          <p:nvPr/>
        </p:nvSpPr>
        <p:spPr bwMode="auto">
          <a:xfrm>
            <a:off x="2279576" y="980728"/>
            <a:ext cx="7931224"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fr-BE" sz="2000" dirty="0">
                <a:solidFill>
                  <a:schemeClr val="bg1">
                    <a:lumMod val="50000"/>
                  </a:schemeClr>
                </a:solidFill>
              </a:rPr>
              <a:t>Une Présidente/Magistrate </a:t>
            </a:r>
            <a:r>
              <a:rPr lang="fr-BE" sz="2000" dirty="0">
                <a:solidFill>
                  <a:schemeClr val="bg1">
                    <a:lumMod val="50000"/>
                  </a:schemeClr>
                </a:solidFill>
                <a:sym typeface="Wingdings" panose="05000000000000000000" pitchFamily="2" charset="2"/>
              </a:rPr>
              <a:t></a:t>
            </a:r>
            <a:r>
              <a:rPr lang="fr-BE" sz="2000" dirty="0">
                <a:solidFill>
                  <a:schemeClr val="bg1">
                    <a:lumMod val="50000"/>
                  </a:schemeClr>
                </a:solidFill>
              </a:rPr>
              <a:t> Magali </a:t>
            </a:r>
            <a:r>
              <a:rPr lang="fr-BE" sz="2000" dirty="0" err="1">
                <a:solidFill>
                  <a:schemeClr val="bg1">
                    <a:lumMod val="50000"/>
                  </a:schemeClr>
                </a:solidFill>
              </a:rPr>
              <a:t>Clavie</a:t>
            </a:r>
            <a:endParaRPr lang="fr-BE" sz="2000" dirty="0">
              <a:solidFill>
                <a:schemeClr val="bg1">
                  <a:lumMod val="50000"/>
                </a:schemeClr>
              </a:solidFill>
            </a:endParaRPr>
          </a:p>
          <a:p>
            <a:pPr lvl="1">
              <a:buFont typeface="Arial" panose="020B0604020202020204" pitchFamily="34" charset="0"/>
              <a:buChar char="•"/>
            </a:pPr>
            <a:r>
              <a:rPr lang="fr-BE" sz="2000" dirty="0">
                <a:solidFill>
                  <a:schemeClr val="bg1">
                    <a:lumMod val="50000"/>
                  </a:schemeClr>
                </a:solidFill>
              </a:rPr>
              <a:t>12 représentants de 6 ministres (1 NL + 1 FR pour chacun)</a:t>
            </a:r>
            <a:endParaRPr lang="fr-BE" sz="2400" dirty="0">
              <a:solidFill>
                <a:schemeClr val="bg1">
                  <a:lumMod val="50000"/>
                </a:schemeClr>
              </a:solidFill>
            </a:endParaRPr>
          </a:p>
          <a:p>
            <a:pPr lvl="1">
              <a:buFont typeface="Arial" panose="020B0604020202020204" pitchFamily="34" charset="0"/>
              <a:buChar char="•"/>
            </a:pPr>
            <a:endParaRPr lang="fr-BE" sz="2400" dirty="0"/>
          </a:p>
          <a:p>
            <a:pPr lvl="1">
              <a:buFont typeface="Arial" panose="020B0604020202020204" pitchFamily="34" charset="0"/>
              <a:buChar char="•"/>
            </a:pPr>
            <a:endParaRPr lang="nl-BE" sz="2400" dirty="0"/>
          </a:p>
          <a:p>
            <a:pPr lvl="1">
              <a:buFont typeface="Arial" panose="020B0604020202020204" pitchFamily="34" charset="0"/>
              <a:buChar char="•"/>
            </a:pPr>
            <a:endParaRPr lang="nl-BE" sz="2400" dirty="0"/>
          </a:p>
          <a:p>
            <a:pPr lvl="1">
              <a:buFont typeface="Arial" panose="020B0604020202020204" pitchFamily="34" charset="0"/>
              <a:buChar char="•"/>
            </a:pPr>
            <a:endParaRPr lang="nl-BE" sz="2400" dirty="0"/>
          </a:p>
          <a:p>
            <a:pPr lvl="1">
              <a:buFont typeface="Arial" panose="020B0604020202020204" pitchFamily="34" charset="0"/>
              <a:buChar char="•"/>
            </a:pPr>
            <a:endParaRPr lang="nl-BE" sz="2400" dirty="0"/>
          </a:p>
          <a:p>
            <a:pPr lvl="1">
              <a:buFont typeface="Arial" panose="020B0604020202020204" pitchFamily="34" charset="0"/>
              <a:buChar char="•"/>
            </a:pPr>
            <a:endParaRPr lang="nl-BE" sz="2400" dirty="0"/>
          </a:p>
          <a:p>
            <a:pPr lvl="1">
              <a:buFont typeface="Arial" panose="020B0604020202020204" pitchFamily="34" charset="0"/>
              <a:buChar char="•"/>
            </a:pPr>
            <a:endParaRPr lang="nl-BE" sz="2400" dirty="0"/>
          </a:p>
          <a:p>
            <a:pPr lvl="1">
              <a:buFont typeface="Arial" panose="020B0604020202020204" pitchFamily="34" charset="0"/>
              <a:buChar char="•"/>
            </a:pPr>
            <a:endParaRPr lang="nl-BE" sz="2000" dirty="0"/>
          </a:p>
          <a:p>
            <a:pPr lvl="1">
              <a:buFont typeface="Arial" panose="020B0604020202020204" pitchFamily="34" charset="0"/>
              <a:buChar char="•"/>
            </a:pPr>
            <a:r>
              <a:rPr lang="nl-BE" sz="2000" dirty="0" err="1">
                <a:solidFill>
                  <a:schemeClr val="bg1">
                    <a:lumMod val="50000"/>
                  </a:schemeClr>
                </a:solidFill>
              </a:rPr>
              <a:t>Assistés</a:t>
            </a:r>
            <a:r>
              <a:rPr lang="nl-BE" sz="2000" dirty="0">
                <a:solidFill>
                  <a:schemeClr val="bg1">
                    <a:lumMod val="50000"/>
                  </a:schemeClr>
                </a:solidFill>
              </a:rPr>
              <a:t> par un secrétariat </a:t>
            </a:r>
            <a:endParaRPr lang="fr-BE" sz="2000" dirty="0">
              <a:solidFill>
                <a:schemeClr val="bg1">
                  <a:lumMod val="50000"/>
                </a:schemeClr>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438" y="1935937"/>
            <a:ext cx="6696744" cy="2790052"/>
          </a:xfrm>
          <a:prstGeom prst="rect">
            <a:avLst/>
          </a:prstGeom>
        </p:spPr>
      </p:pic>
      <p:pic>
        <p:nvPicPr>
          <p:cNvPr id="9"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spTree>
    <p:extLst>
      <p:ext uri="{BB962C8B-B14F-4D97-AF65-F5344CB8AC3E}">
        <p14:creationId xmlns:p14="http://schemas.microsoft.com/office/powerpoint/2010/main" val="37232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p:cNvSpPr>
            <a:spLocks noGrp="1"/>
          </p:cNvSpPr>
          <p:nvPr>
            <p:ph idx="1"/>
          </p:nvPr>
        </p:nvSpPr>
        <p:spPr>
          <a:xfrm>
            <a:off x="2279577" y="939612"/>
            <a:ext cx="8238689" cy="4686300"/>
          </a:xfrm>
          <a:ln>
            <a:noFill/>
          </a:ln>
        </p:spPr>
        <p:txBody>
          <a:bodyPr/>
          <a:lstStyle/>
          <a:p>
            <a:pPr lvl="1">
              <a:buFont typeface="Arial" panose="020B0604020202020204" pitchFamily="34" charset="0"/>
              <a:buChar char="•"/>
            </a:pPr>
            <a:endParaRPr lang="fr-BE" sz="2000" dirty="0"/>
          </a:p>
          <a:p>
            <a:pPr lvl="1">
              <a:buFont typeface="Arial" panose="020B0604020202020204" pitchFamily="34" charset="0"/>
              <a:buChar char="•"/>
            </a:pPr>
            <a:r>
              <a:rPr lang="fr-BE" dirty="0">
                <a:solidFill>
                  <a:schemeClr val="bg1">
                    <a:lumMod val="50000"/>
                  </a:schemeClr>
                </a:solidFill>
              </a:rPr>
              <a:t>La CJH: organe consultatif, décisionnel et de surveillance                                              </a:t>
            </a:r>
          </a:p>
          <a:p>
            <a:pPr marL="457200" lvl="1" indent="0">
              <a:buNone/>
            </a:pPr>
            <a:endParaRPr lang="fr-BE" sz="2000" dirty="0"/>
          </a:p>
        </p:txBody>
      </p:sp>
      <p:sp>
        <p:nvSpPr>
          <p:cNvPr id="7" name="Titel 1"/>
          <p:cNvSpPr txBox="1">
            <a:spLocks/>
          </p:cNvSpPr>
          <p:nvPr/>
        </p:nvSpPr>
        <p:spPr bwMode="auto">
          <a:xfrm>
            <a:off x="2131220" y="404664"/>
            <a:ext cx="7925221" cy="6604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500" dirty="0">
                <a:solidFill>
                  <a:srgbClr val="7DA4C1"/>
                </a:solidFill>
              </a:rPr>
              <a:t>Quel est le rôle de la CJH?</a:t>
            </a:r>
          </a:p>
        </p:txBody>
      </p:sp>
      <p:sp>
        <p:nvSpPr>
          <p:cNvPr id="6" name="Tekstvak 1"/>
          <p:cNvSpPr txBox="1"/>
          <p:nvPr/>
        </p:nvSpPr>
        <p:spPr>
          <a:xfrm>
            <a:off x="2423592" y="2949912"/>
            <a:ext cx="2147424" cy="1631216"/>
          </a:xfrm>
          <a:prstGeom prst="rect">
            <a:avLst/>
          </a:prstGeom>
          <a:noFill/>
        </p:spPr>
        <p:txBody>
          <a:bodyPr wrap="square" rtlCol="0">
            <a:spAutoFit/>
          </a:bodyPr>
          <a:lstStyle/>
          <a:p>
            <a:r>
              <a:rPr lang="fr-BE" sz="2000" dirty="0">
                <a:solidFill>
                  <a:schemeClr val="bg1">
                    <a:lumMod val="50000"/>
                  </a:schemeClr>
                </a:solidFill>
                <a:latin typeface="+mj-lt"/>
              </a:rPr>
              <a:t>Conseille le Parlement et le Gouvernement en matière de jeux de hasard </a:t>
            </a:r>
            <a:endParaRPr lang="nl-BE" sz="2000" dirty="0">
              <a:solidFill>
                <a:schemeClr val="bg1">
                  <a:lumMod val="50000"/>
                </a:schemeClr>
              </a:solidFill>
              <a:latin typeface="+mj-lt"/>
            </a:endParaRPr>
          </a:p>
        </p:txBody>
      </p:sp>
      <p:sp>
        <p:nvSpPr>
          <p:cNvPr id="10" name="Vrije vorm 2"/>
          <p:cNvSpPr/>
          <p:nvPr/>
        </p:nvSpPr>
        <p:spPr>
          <a:xfrm>
            <a:off x="2855642" y="1953052"/>
            <a:ext cx="2880319" cy="899885"/>
          </a:xfrm>
          <a:custGeom>
            <a:avLst/>
            <a:gdLst>
              <a:gd name="connsiteX0" fmla="*/ 2728685 w 2728685"/>
              <a:gd name="connsiteY0" fmla="*/ 0 h 1465942"/>
              <a:gd name="connsiteX1" fmla="*/ 609600 w 2728685"/>
              <a:gd name="connsiteY1" fmla="*/ 783771 h 1465942"/>
              <a:gd name="connsiteX2" fmla="*/ 0 w 2728685"/>
              <a:gd name="connsiteY2" fmla="*/ 1465942 h 1465942"/>
              <a:gd name="connsiteX0" fmla="*/ 2728685 w 2728685"/>
              <a:gd name="connsiteY0" fmla="*/ 0 h 1465942"/>
              <a:gd name="connsiteX1" fmla="*/ 986971 w 2728685"/>
              <a:gd name="connsiteY1" fmla="*/ 290286 h 1465942"/>
              <a:gd name="connsiteX2" fmla="*/ 0 w 2728685"/>
              <a:gd name="connsiteY2" fmla="*/ 1465942 h 1465942"/>
              <a:gd name="connsiteX0" fmla="*/ 2728685 w 2728685"/>
              <a:gd name="connsiteY0" fmla="*/ 0 h 1465942"/>
              <a:gd name="connsiteX1" fmla="*/ 986971 w 2728685"/>
              <a:gd name="connsiteY1" fmla="*/ 290286 h 1465942"/>
              <a:gd name="connsiteX2" fmla="*/ 0 w 2728685"/>
              <a:gd name="connsiteY2" fmla="*/ 1465942 h 1465942"/>
              <a:gd name="connsiteX0" fmla="*/ 2728685 w 2728685"/>
              <a:gd name="connsiteY0" fmla="*/ 8146 h 1474088"/>
              <a:gd name="connsiteX1" fmla="*/ 986971 w 2728685"/>
              <a:gd name="connsiteY1" fmla="*/ 298432 h 1474088"/>
              <a:gd name="connsiteX2" fmla="*/ 0 w 2728685"/>
              <a:gd name="connsiteY2" fmla="*/ 1474088 h 1474088"/>
              <a:gd name="connsiteX0" fmla="*/ 2438399 w 2438399"/>
              <a:gd name="connsiteY0" fmla="*/ 182 h 900067"/>
              <a:gd name="connsiteX1" fmla="*/ 696685 w 2438399"/>
              <a:gd name="connsiteY1" fmla="*/ 290468 h 900067"/>
              <a:gd name="connsiteX2" fmla="*/ 0 w 2438399"/>
              <a:gd name="connsiteY2" fmla="*/ 900067 h 900067"/>
              <a:gd name="connsiteX0" fmla="*/ 2438399 w 2438399"/>
              <a:gd name="connsiteY0" fmla="*/ 99 h 899984"/>
              <a:gd name="connsiteX1" fmla="*/ 1471385 w 2438399"/>
              <a:gd name="connsiteY1" fmla="*/ 417385 h 899984"/>
              <a:gd name="connsiteX2" fmla="*/ 0 w 2438399"/>
              <a:gd name="connsiteY2" fmla="*/ 899984 h 899984"/>
              <a:gd name="connsiteX0" fmla="*/ 2438399 w 2438399"/>
              <a:gd name="connsiteY0" fmla="*/ 0 h 899885"/>
              <a:gd name="connsiteX1" fmla="*/ 1471385 w 2438399"/>
              <a:gd name="connsiteY1" fmla="*/ 417286 h 899885"/>
              <a:gd name="connsiteX2" fmla="*/ 0 w 2438399"/>
              <a:gd name="connsiteY2" fmla="*/ 899885 h 899885"/>
              <a:gd name="connsiteX0" fmla="*/ 2438399 w 2438399"/>
              <a:gd name="connsiteY0" fmla="*/ 0 h 899885"/>
              <a:gd name="connsiteX1" fmla="*/ 1471385 w 2438399"/>
              <a:gd name="connsiteY1" fmla="*/ 417286 h 899885"/>
              <a:gd name="connsiteX2" fmla="*/ 0 w 2438399"/>
              <a:gd name="connsiteY2" fmla="*/ 899885 h 899885"/>
              <a:gd name="connsiteX0" fmla="*/ 2438399 w 2438399"/>
              <a:gd name="connsiteY0" fmla="*/ 0 h 899885"/>
              <a:gd name="connsiteX1" fmla="*/ 1014185 w 2438399"/>
              <a:gd name="connsiteY1" fmla="*/ 493486 h 899885"/>
              <a:gd name="connsiteX2" fmla="*/ 0 w 2438399"/>
              <a:gd name="connsiteY2" fmla="*/ 899885 h 899885"/>
              <a:gd name="connsiteX0" fmla="*/ 2438399 w 2438399"/>
              <a:gd name="connsiteY0" fmla="*/ 0 h 899885"/>
              <a:gd name="connsiteX1" fmla="*/ 1014185 w 2438399"/>
              <a:gd name="connsiteY1" fmla="*/ 493486 h 899885"/>
              <a:gd name="connsiteX2" fmla="*/ 0 w 2438399"/>
              <a:gd name="connsiteY2" fmla="*/ 899885 h 899885"/>
            </a:gdLst>
            <a:ahLst/>
            <a:cxnLst>
              <a:cxn ang="0">
                <a:pos x="connsiteX0" y="connsiteY0"/>
              </a:cxn>
              <a:cxn ang="0">
                <a:pos x="connsiteX1" y="connsiteY1"/>
              </a:cxn>
              <a:cxn ang="0">
                <a:pos x="connsiteX2" y="connsiteY2"/>
              </a:cxn>
            </a:cxnLst>
            <a:rect l="l" t="t" r="r" b="b"/>
            <a:pathLst>
              <a:path w="2438399" h="899885">
                <a:moveTo>
                  <a:pt x="2438399" y="0"/>
                </a:moveTo>
                <a:cubicBezTo>
                  <a:pt x="2025347" y="438452"/>
                  <a:pt x="1509485" y="521305"/>
                  <a:pt x="1014185" y="493486"/>
                </a:cubicBezTo>
                <a:cubicBezTo>
                  <a:pt x="518885" y="465667"/>
                  <a:pt x="127605" y="342295"/>
                  <a:pt x="0" y="899885"/>
                </a:cubicBezTo>
              </a:path>
            </a:pathLst>
          </a:custGeom>
          <a:ln w="28575">
            <a:solidFill>
              <a:srgbClr val="5D8DB1"/>
            </a:solidFill>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2" name="Rectangle 1"/>
          <p:cNvSpPr/>
          <p:nvPr/>
        </p:nvSpPr>
        <p:spPr>
          <a:xfrm>
            <a:off x="4970750" y="2948751"/>
            <a:ext cx="2061354" cy="1631216"/>
          </a:xfrm>
          <a:prstGeom prst="rect">
            <a:avLst/>
          </a:prstGeom>
        </p:spPr>
        <p:txBody>
          <a:bodyPr wrap="square">
            <a:spAutoFit/>
          </a:bodyPr>
          <a:lstStyle/>
          <a:p>
            <a:r>
              <a:rPr lang="fr-BE" sz="2000" dirty="0">
                <a:solidFill>
                  <a:schemeClr val="bg1">
                    <a:lumMod val="50000"/>
                  </a:schemeClr>
                </a:solidFill>
                <a:latin typeface="+mj-lt"/>
              </a:rPr>
              <a:t>Octroie les licences aux établissements de jeux de hasard et les renouvelle</a:t>
            </a:r>
          </a:p>
        </p:txBody>
      </p:sp>
      <p:sp>
        <p:nvSpPr>
          <p:cNvPr id="11" name="Vrije vorm 14"/>
          <p:cNvSpPr/>
          <p:nvPr/>
        </p:nvSpPr>
        <p:spPr>
          <a:xfrm>
            <a:off x="5879977" y="1914952"/>
            <a:ext cx="1440159" cy="937985"/>
          </a:xfrm>
          <a:custGeom>
            <a:avLst/>
            <a:gdLst>
              <a:gd name="connsiteX0" fmla="*/ 2728685 w 2728685"/>
              <a:gd name="connsiteY0" fmla="*/ 0 h 1465942"/>
              <a:gd name="connsiteX1" fmla="*/ 609600 w 2728685"/>
              <a:gd name="connsiteY1" fmla="*/ 783771 h 1465942"/>
              <a:gd name="connsiteX2" fmla="*/ 0 w 2728685"/>
              <a:gd name="connsiteY2" fmla="*/ 1465942 h 1465942"/>
              <a:gd name="connsiteX0" fmla="*/ 2728685 w 2728685"/>
              <a:gd name="connsiteY0" fmla="*/ 0 h 1465942"/>
              <a:gd name="connsiteX1" fmla="*/ 986971 w 2728685"/>
              <a:gd name="connsiteY1" fmla="*/ 290286 h 1465942"/>
              <a:gd name="connsiteX2" fmla="*/ 0 w 2728685"/>
              <a:gd name="connsiteY2" fmla="*/ 1465942 h 1465942"/>
              <a:gd name="connsiteX0" fmla="*/ 2728685 w 2728685"/>
              <a:gd name="connsiteY0" fmla="*/ 0 h 1465942"/>
              <a:gd name="connsiteX1" fmla="*/ 986971 w 2728685"/>
              <a:gd name="connsiteY1" fmla="*/ 290286 h 1465942"/>
              <a:gd name="connsiteX2" fmla="*/ 0 w 2728685"/>
              <a:gd name="connsiteY2" fmla="*/ 1465942 h 1465942"/>
              <a:gd name="connsiteX0" fmla="*/ 2728685 w 2728685"/>
              <a:gd name="connsiteY0" fmla="*/ 8146 h 1474088"/>
              <a:gd name="connsiteX1" fmla="*/ 986971 w 2728685"/>
              <a:gd name="connsiteY1" fmla="*/ 298432 h 1474088"/>
              <a:gd name="connsiteX2" fmla="*/ 0 w 2728685"/>
              <a:gd name="connsiteY2" fmla="*/ 1474088 h 1474088"/>
              <a:gd name="connsiteX0" fmla="*/ 2438399 w 2438399"/>
              <a:gd name="connsiteY0" fmla="*/ 182 h 900067"/>
              <a:gd name="connsiteX1" fmla="*/ 696685 w 2438399"/>
              <a:gd name="connsiteY1" fmla="*/ 290468 h 900067"/>
              <a:gd name="connsiteX2" fmla="*/ 0 w 2438399"/>
              <a:gd name="connsiteY2" fmla="*/ 900067 h 900067"/>
              <a:gd name="connsiteX0" fmla="*/ 2438399 w 2438399"/>
              <a:gd name="connsiteY0" fmla="*/ 99 h 899984"/>
              <a:gd name="connsiteX1" fmla="*/ 1471385 w 2438399"/>
              <a:gd name="connsiteY1" fmla="*/ 417385 h 899984"/>
              <a:gd name="connsiteX2" fmla="*/ 0 w 2438399"/>
              <a:gd name="connsiteY2" fmla="*/ 899984 h 899984"/>
              <a:gd name="connsiteX0" fmla="*/ 2438399 w 2438399"/>
              <a:gd name="connsiteY0" fmla="*/ 0 h 899885"/>
              <a:gd name="connsiteX1" fmla="*/ 1471385 w 2438399"/>
              <a:gd name="connsiteY1" fmla="*/ 417286 h 899885"/>
              <a:gd name="connsiteX2" fmla="*/ 0 w 2438399"/>
              <a:gd name="connsiteY2" fmla="*/ 899885 h 899885"/>
              <a:gd name="connsiteX0" fmla="*/ 2438399 w 2438399"/>
              <a:gd name="connsiteY0" fmla="*/ 0 h 899885"/>
              <a:gd name="connsiteX1" fmla="*/ 1471385 w 2438399"/>
              <a:gd name="connsiteY1" fmla="*/ 417286 h 899885"/>
              <a:gd name="connsiteX2" fmla="*/ 0 w 2438399"/>
              <a:gd name="connsiteY2" fmla="*/ 899885 h 899885"/>
              <a:gd name="connsiteX0" fmla="*/ 2438399 w 2438399"/>
              <a:gd name="connsiteY0" fmla="*/ 0 h 899885"/>
              <a:gd name="connsiteX1" fmla="*/ 1014185 w 2438399"/>
              <a:gd name="connsiteY1" fmla="*/ 493486 h 899885"/>
              <a:gd name="connsiteX2" fmla="*/ 0 w 2438399"/>
              <a:gd name="connsiteY2" fmla="*/ 899885 h 899885"/>
              <a:gd name="connsiteX0" fmla="*/ 2438399 w 2438399"/>
              <a:gd name="connsiteY0" fmla="*/ 0 h 899885"/>
              <a:gd name="connsiteX1" fmla="*/ 1014185 w 2438399"/>
              <a:gd name="connsiteY1" fmla="*/ 493486 h 899885"/>
              <a:gd name="connsiteX2" fmla="*/ 0 w 2438399"/>
              <a:gd name="connsiteY2" fmla="*/ 899885 h 899885"/>
              <a:gd name="connsiteX0" fmla="*/ 2438399 w 2438399"/>
              <a:gd name="connsiteY0" fmla="*/ 0 h 899885"/>
              <a:gd name="connsiteX1" fmla="*/ 861785 w 2438399"/>
              <a:gd name="connsiteY1" fmla="*/ 277586 h 899885"/>
              <a:gd name="connsiteX2" fmla="*/ 0 w 2438399"/>
              <a:gd name="connsiteY2" fmla="*/ 899885 h 899885"/>
              <a:gd name="connsiteX0" fmla="*/ 2438399 w 2438399"/>
              <a:gd name="connsiteY0" fmla="*/ 0 h 899885"/>
              <a:gd name="connsiteX1" fmla="*/ 861785 w 2438399"/>
              <a:gd name="connsiteY1" fmla="*/ 277586 h 899885"/>
              <a:gd name="connsiteX2" fmla="*/ 0 w 2438399"/>
              <a:gd name="connsiteY2" fmla="*/ 899885 h 899885"/>
              <a:gd name="connsiteX0" fmla="*/ 2438399 w 2438399"/>
              <a:gd name="connsiteY0" fmla="*/ 0 h 899885"/>
              <a:gd name="connsiteX1" fmla="*/ 861785 w 2438399"/>
              <a:gd name="connsiteY1" fmla="*/ 277586 h 899885"/>
              <a:gd name="connsiteX2" fmla="*/ 0 w 2438399"/>
              <a:gd name="connsiteY2" fmla="*/ 899885 h 899885"/>
              <a:gd name="connsiteX0" fmla="*/ 1968499 w 1968499"/>
              <a:gd name="connsiteY0" fmla="*/ 0 h 937985"/>
              <a:gd name="connsiteX1" fmla="*/ 861785 w 1968499"/>
              <a:gd name="connsiteY1" fmla="*/ 315686 h 937985"/>
              <a:gd name="connsiteX2" fmla="*/ 0 w 1968499"/>
              <a:gd name="connsiteY2" fmla="*/ 937985 h 937985"/>
              <a:gd name="connsiteX0" fmla="*/ 1968499 w 1968499"/>
              <a:gd name="connsiteY0" fmla="*/ 0 h 937985"/>
              <a:gd name="connsiteX1" fmla="*/ 861785 w 1968499"/>
              <a:gd name="connsiteY1" fmla="*/ 315686 h 937985"/>
              <a:gd name="connsiteX2" fmla="*/ 0 w 1968499"/>
              <a:gd name="connsiteY2" fmla="*/ 937985 h 937985"/>
              <a:gd name="connsiteX0" fmla="*/ 1968499 w 1968499"/>
              <a:gd name="connsiteY0" fmla="*/ 0 h 937985"/>
              <a:gd name="connsiteX1" fmla="*/ 861785 w 1968499"/>
              <a:gd name="connsiteY1" fmla="*/ 315686 h 937985"/>
              <a:gd name="connsiteX2" fmla="*/ 0 w 1968499"/>
              <a:gd name="connsiteY2" fmla="*/ 937985 h 937985"/>
            </a:gdLst>
            <a:ahLst/>
            <a:cxnLst>
              <a:cxn ang="0">
                <a:pos x="connsiteX0" y="connsiteY0"/>
              </a:cxn>
              <a:cxn ang="0">
                <a:pos x="connsiteX1" y="connsiteY1"/>
              </a:cxn>
              <a:cxn ang="0">
                <a:pos x="connsiteX2" y="connsiteY2"/>
              </a:cxn>
            </a:cxnLst>
            <a:rect l="l" t="t" r="r" b="b"/>
            <a:pathLst>
              <a:path w="1968499" h="937985">
                <a:moveTo>
                  <a:pt x="1968499" y="0"/>
                </a:moveTo>
                <a:cubicBezTo>
                  <a:pt x="1707847" y="476552"/>
                  <a:pt x="1367668" y="438755"/>
                  <a:pt x="861785" y="315686"/>
                </a:cubicBezTo>
                <a:cubicBezTo>
                  <a:pt x="355902" y="192617"/>
                  <a:pt x="127605" y="380395"/>
                  <a:pt x="0" y="937985"/>
                </a:cubicBezTo>
              </a:path>
            </a:pathLst>
          </a:custGeom>
          <a:ln w="28575">
            <a:solidFill>
              <a:srgbClr val="5D8DB1"/>
            </a:solidFill>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12" name="Tekstvak 12"/>
          <p:cNvSpPr txBox="1"/>
          <p:nvPr/>
        </p:nvSpPr>
        <p:spPr>
          <a:xfrm>
            <a:off x="7320135" y="2969658"/>
            <a:ext cx="3178698" cy="1323439"/>
          </a:xfrm>
          <a:prstGeom prst="rect">
            <a:avLst/>
          </a:prstGeom>
          <a:noFill/>
        </p:spPr>
        <p:txBody>
          <a:bodyPr wrap="square" rtlCol="0">
            <a:spAutoFit/>
          </a:bodyPr>
          <a:lstStyle/>
          <a:p>
            <a:r>
              <a:rPr lang="fr-BE" sz="2000" dirty="0">
                <a:solidFill>
                  <a:schemeClr val="bg1">
                    <a:lumMod val="50000"/>
                  </a:schemeClr>
                </a:solidFill>
                <a:latin typeface="+mj-lt"/>
              </a:rPr>
              <a:t>Veille au respect de la Loi par des actions de contrôle + détecte et sanctionne les infractions</a:t>
            </a:r>
            <a:endParaRPr lang="en-US" sz="2000" dirty="0">
              <a:solidFill>
                <a:schemeClr val="bg1">
                  <a:lumMod val="50000"/>
                </a:schemeClr>
              </a:solidFill>
              <a:latin typeface="+mj-lt"/>
            </a:endParaRPr>
          </a:p>
        </p:txBody>
      </p:sp>
      <p:sp>
        <p:nvSpPr>
          <p:cNvPr id="14" name="Vrije vorm 14"/>
          <p:cNvSpPr/>
          <p:nvPr/>
        </p:nvSpPr>
        <p:spPr>
          <a:xfrm>
            <a:off x="8472264" y="1916833"/>
            <a:ext cx="576064" cy="937985"/>
          </a:xfrm>
          <a:custGeom>
            <a:avLst/>
            <a:gdLst>
              <a:gd name="connsiteX0" fmla="*/ 2728685 w 2728685"/>
              <a:gd name="connsiteY0" fmla="*/ 0 h 1465942"/>
              <a:gd name="connsiteX1" fmla="*/ 609600 w 2728685"/>
              <a:gd name="connsiteY1" fmla="*/ 783771 h 1465942"/>
              <a:gd name="connsiteX2" fmla="*/ 0 w 2728685"/>
              <a:gd name="connsiteY2" fmla="*/ 1465942 h 1465942"/>
              <a:gd name="connsiteX0" fmla="*/ 2728685 w 2728685"/>
              <a:gd name="connsiteY0" fmla="*/ 0 h 1465942"/>
              <a:gd name="connsiteX1" fmla="*/ 986971 w 2728685"/>
              <a:gd name="connsiteY1" fmla="*/ 290286 h 1465942"/>
              <a:gd name="connsiteX2" fmla="*/ 0 w 2728685"/>
              <a:gd name="connsiteY2" fmla="*/ 1465942 h 1465942"/>
              <a:gd name="connsiteX0" fmla="*/ 2728685 w 2728685"/>
              <a:gd name="connsiteY0" fmla="*/ 0 h 1465942"/>
              <a:gd name="connsiteX1" fmla="*/ 986971 w 2728685"/>
              <a:gd name="connsiteY1" fmla="*/ 290286 h 1465942"/>
              <a:gd name="connsiteX2" fmla="*/ 0 w 2728685"/>
              <a:gd name="connsiteY2" fmla="*/ 1465942 h 1465942"/>
              <a:gd name="connsiteX0" fmla="*/ 2728685 w 2728685"/>
              <a:gd name="connsiteY0" fmla="*/ 8146 h 1474088"/>
              <a:gd name="connsiteX1" fmla="*/ 986971 w 2728685"/>
              <a:gd name="connsiteY1" fmla="*/ 298432 h 1474088"/>
              <a:gd name="connsiteX2" fmla="*/ 0 w 2728685"/>
              <a:gd name="connsiteY2" fmla="*/ 1474088 h 1474088"/>
              <a:gd name="connsiteX0" fmla="*/ 2438399 w 2438399"/>
              <a:gd name="connsiteY0" fmla="*/ 182 h 900067"/>
              <a:gd name="connsiteX1" fmla="*/ 696685 w 2438399"/>
              <a:gd name="connsiteY1" fmla="*/ 290468 h 900067"/>
              <a:gd name="connsiteX2" fmla="*/ 0 w 2438399"/>
              <a:gd name="connsiteY2" fmla="*/ 900067 h 900067"/>
              <a:gd name="connsiteX0" fmla="*/ 2438399 w 2438399"/>
              <a:gd name="connsiteY0" fmla="*/ 99 h 899984"/>
              <a:gd name="connsiteX1" fmla="*/ 1471385 w 2438399"/>
              <a:gd name="connsiteY1" fmla="*/ 417385 h 899984"/>
              <a:gd name="connsiteX2" fmla="*/ 0 w 2438399"/>
              <a:gd name="connsiteY2" fmla="*/ 899984 h 899984"/>
              <a:gd name="connsiteX0" fmla="*/ 2438399 w 2438399"/>
              <a:gd name="connsiteY0" fmla="*/ 0 h 899885"/>
              <a:gd name="connsiteX1" fmla="*/ 1471385 w 2438399"/>
              <a:gd name="connsiteY1" fmla="*/ 417286 h 899885"/>
              <a:gd name="connsiteX2" fmla="*/ 0 w 2438399"/>
              <a:gd name="connsiteY2" fmla="*/ 899885 h 899885"/>
              <a:gd name="connsiteX0" fmla="*/ 2438399 w 2438399"/>
              <a:gd name="connsiteY0" fmla="*/ 0 h 899885"/>
              <a:gd name="connsiteX1" fmla="*/ 1471385 w 2438399"/>
              <a:gd name="connsiteY1" fmla="*/ 417286 h 899885"/>
              <a:gd name="connsiteX2" fmla="*/ 0 w 2438399"/>
              <a:gd name="connsiteY2" fmla="*/ 899885 h 899885"/>
              <a:gd name="connsiteX0" fmla="*/ 2438399 w 2438399"/>
              <a:gd name="connsiteY0" fmla="*/ 0 h 899885"/>
              <a:gd name="connsiteX1" fmla="*/ 1014185 w 2438399"/>
              <a:gd name="connsiteY1" fmla="*/ 493486 h 899885"/>
              <a:gd name="connsiteX2" fmla="*/ 0 w 2438399"/>
              <a:gd name="connsiteY2" fmla="*/ 899885 h 899885"/>
              <a:gd name="connsiteX0" fmla="*/ 2438399 w 2438399"/>
              <a:gd name="connsiteY0" fmla="*/ 0 h 899885"/>
              <a:gd name="connsiteX1" fmla="*/ 1014185 w 2438399"/>
              <a:gd name="connsiteY1" fmla="*/ 493486 h 899885"/>
              <a:gd name="connsiteX2" fmla="*/ 0 w 2438399"/>
              <a:gd name="connsiteY2" fmla="*/ 899885 h 899885"/>
              <a:gd name="connsiteX0" fmla="*/ 2438399 w 2438399"/>
              <a:gd name="connsiteY0" fmla="*/ 0 h 899885"/>
              <a:gd name="connsiteX1" fmla="*/ 861785 w 2438399"/>
              <a:gd name="connsiteY1" fmla="*/ 277586 h 899885"/>
              <a:gd name="connsiteX2" fmla="*/ 0 w 2438399"/>
              <a:gd name="connsiteY2" fmla="*/ 899885 h 899885"/>
              <a:gd name="connsiteX0" fmla="*/ 2438399 w 2438399"/>
              <a:gd name="connsiteY0" fmla="*/ 0 h 899885"/>
              <a:gd name="connsiteX1" fmla="*/ 861785 w 2438399"/>
              <a:gd name="connsiteY1" fmla="*/ 277586 h 899885"/>
              <a:gd name="connsiteX2" fmla="*/ 0 w 2438399"/>
              <a:gd name="connsiteY2" fmla="*/ 899885 h 899885"/>
              <a:gd name="connsiteX0" fmla="*/ 2438399 w 2438399"/>
              <a:gd name="connsiteY0" fmla="*/ 0 h 899885"/>
              <a:gd name="connsiteX1" fmla="*/ 861785 w 2438399"/>
              <a:gd name="connsiteY1" fmla="*/ 277586 h 899885"/>
              <a:gd name="connsiteX2" fmla="*/ 0 w 2438399"/>
              <a:gd name="connsiteY2" fmla="*/ 899885 h 899885"/>
              <a:gd name="connsiteX0" fmla="*/ 1968499 w 1968499"/>
              <a:gd name="connsiteY0" fmla="*/ 0 h 937985"/>
              <a:gd name="connsiteX1" fmla="*/ 861785 w 1968499"/>
              <a:gd name="connsiteY1" fmla="*/ 315686 h 937985"/>
              <a:gd name="connsiteX2" fmla="*/ 0 w 1968499"/>
              <a:gd name="connsiteY2" fmla="*/ 937985 h 937985"/>
              <a:gd name="connsiteX0" fmla="*/ 1968499 w 1968499"/>
              <a:gd name="connsiteY0" fmla="*/ 0 h 937985"/>
              <a:gd name="connsiteX1" fmla="*/ 861785 w 1968499"/>
              <a:gd name="connsiteY1" fmla="*/ 315686 h 937985"/>
              <a:gd name="connsiteX2" fmla="*/ 0 w 1968499"/>
              <a:gd name="connsiteY2" fmla="*/ 937985 h 937985"/>
              <a:gd name="connsiteX0" fmla="*/ 1968499 w 1968499"/>
              <a:gd name="connsiteY0" fmla="*/ 0 h 937985"/>
              <a:gd name="connsiteX1" fmla="*/ 861785 w 1968499"/>
              <a:gd name="connsiteY1" fmla="*/ 315686 h 937985"/>
              <a:gd name="connsiteX2" fmla="*/ 0 w 1968499"/>
              <a:gd name="connsiteY2" fmla="*/ 937985 h 937985"/>
            </a:gdLst>
            <a:ahLst/>
            <a:cxnLst>
              <a:cxn ang="0">
                <a:pos x="connsiteX0" y="connsiteY0"/>
              </a:cxn>
              <a:cxn ang="0">
                <a:pos x="connsiteX1" y="connsiteY1"/>
              </a:cxn>
              <a:cxn ang="0">
                <a:pos x="connsiteX2" y="connsiteY2"/>
              </a:cxn>
            </a:cxnLst>
            <a:rect l="l" t="t" r="r" b="b"/>
            <a:pathLst>
              <a:path w="1968499" h="937985">
                <a:moveTo>
                  <a:pt x="1968499" y="0"/>
                </a:moveTo>
                <a:cubicBezTo>
                  <a:pt x="1707847" y="476552"/>
                  <a:pt x="1367668" y="438755"/>
                  <a:pt x="861785" y="315686"/>
                </a:cubicBezTo>
                <a:cubicBezTo>
                  <a:pt x="355902" y="192617"/>
                  <a:pt x="127605" y="380395"/>
                  <a:pt x="0" y="937985"/>
                </a:cubicBezTo>
              </a:path>
            </a:pathLst>
          </a:custGeom>
          <a:ln w="28575">
            <a:solidFill>
              <a:srgbClr val="5D8DB1"/>
            </a:solidFill>
            <a:headEnd type="none" w="med" len="med"/>
            <a:tailEnd type="arrow"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pic>
        <p:nvPicPr>
          <p:cNvPr id="13"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2"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spTree>
    <p:extLst>
      <p:ext uri="{BB962C8B-B14F-4D97-AF65-F5344CB8AC3E}">
        <p14:creationId xmlns:p14="http://schemas.microsoft.com/office/powerpoint/2010/main" val="26445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232" name="Freeform: Shape 9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6233" name="Freeform: Shape 92">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tretch>
            <a:fillRect/>
          </a:stretch>
        </p:blipFill>
        <p:spPr bwMode="auto">
          <a:xfrm rot="10800000">
            <a:off x="973153" y="201168"/>
            <a:ext cx="2321435" cy="2679192"/>
          </a:xfrm>
          <a:prstGeom prst="rect">
            <a:avLst/>
          </a:prstGeom>
          <a:noFill/>
        </p:spPr>
      </p:pic>
      <p:sp>
        <p:nvSpPr>
          <p:cNvPr id="6234" name="Freeform: Shape 9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6235" name="Freeform: Shape 96">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0" name="Picture 6" descr="Logo, company name&#10;&#10;Description automatically generated with medium confidence">
            <a:extLst>
              <a:ext uri="{FF2B5EF4-FFF2-40B4-BE49-F238E27FC236}">
                <a16:creationId xmlns:a16="http://schemas.microsoft.com/office/drawing/2014/main" id="{9CFE9047-10C0-4F0A-8294-F857751C3A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p:blipFill>
        <p:spPr bwMode="auto">
          <a:xfrm>
            <a:off x="324686" y="5226084"/>
            <a:ext cx="2395728" cy="930623"/>
          </a:xfrm>
          <a:prstGeom prst="rect">
            <a:avLst/>
          </a:prstGeom>
          <a:noFill/>
        </p:spPr>
      </p:pic>
      <p:sp>
        <p:nvSpPr>
          <p:cNvPr id="3" name="Titel 2"/>
          <p:cNvSpPr>
            <a:spLocks noGrp="1"/>
          </p:cNvSpPr>
          <p:nvPr>
            <p:ph type="title"/>
          </p:nvPr>
        </p:nvSpPr>
        <p:spPr>
          <a:xfrm>
            <a:off x="3733834" y="3032516"/>
            <a:ext cx="10515600" cy="1325563"/>
          </a:xfrm>
        </p:spPr>
        <p:txBody>
          <a:bodyPr>
            <a:normAutofit/>
          </a:bodyPr>
          <a:lstStyle/>
          <a:p>
            <a:r>
              <a:rPr lang="nl-BE" sz="5400" b="1" dirty="0">
                <a:latin typeface="+mn-lt"/>
              </a:rPr>
              <a:t>La protection des </a:t>
            </a:r>
            <a:r>
              <a:rPr lang="nl-BE" sz="5400" b="1" dirty="0" err="1">
                <a:latin typeface="+mn-lt"/>
              </a:rPr>
              <a:t>joueurs</a:t>
            </a:r>
            <a:endParaRPr lang="nl-BE" sz="5400" b="1" dirty="0">
              <a:latin typeface="+mn-lt"/>
            </a:endParaRPr>
          </a:p>
        </p:txBody>
      </p:sp>
    </p:spTree>
    <p:extLst>
      <p:ext uri="{BB962C8B-B14F-4D97-AF65-F5344CB8AC3E}">
        <p14:creationId xmlns:p14="http://schemas.microsoft.com/office/powerpoint/2010/main" val="152942809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0" name="Afbeelding 2" descr="smal logo">
            <a:extLst>
              <a:ext uri="{FF2B5EF4-FFF2-40B4-BE49-F238E27FC236}">
                <a16:creationId xmlns:a16="http://schemas.microsoft.com/office/drawing/2014/main" id="{8BCD09CD-555C-44F3-BC06-9A298500C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4A931A5-31FC-4065-91CF-25F4E4682B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smal logo">
            <a:extLst>
              <a:ext uri="{FF2B5EF4-FFF2-40B4-BE49-F238E27FC236}">
                <a16:creationId xmlns:a16="http://schemas.microsoft.com/office/drawing/2014/main" id="{EB28BFB7-D0B8-4DE8-B011-50891B1A57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descr="smal logo">
            <a:extLst>
              <a:ext uri="{FF2B5EF4-FFF2-40B4-BE49-F238E27FC236}">
                <a16:creationId xmlns:a16="http://schemas.microsoft.com/office/drawing/2014/main" id="{CD27A457-49EA-41A2-BEED-AD7325BEF6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el 1"/>
          <p:cNvSpPr>
            <a:spLocks noGrp="1"/>
          </p:cNvSpPr>
          <p:nvPr>
            <p:ph type="title"/>
          </p:nvPr>
        </p:nvSpPr>
        <p:spPr bwMode="auto"/>
        <p:txBody>
          <a:bodyPr/>
          <a:lstStyle/>
          <a:p>
            <a:pPr eaLnBrk="1" hangingPunct="1"/>
            <a:r>
              <a:rPr lang="fr-FR" b="1" dirty="0">
                <a:solidFill>
                  <a:srgbClr val="7DA4C1"/>
                </a:solidFill>
              </a:rPr>
              <a:t>Protection des joueurs</a:t>
            </a:r>
          </a:p>
        </p:txBody>
      </p:sp>
      <p:sp>
        <p:nvSpPr>
          <p:cNvPr id="2" name="Tijdelijke aanduiding voor inhoud 1"/>
          <p:cNvSpPr>
            <a:spLocks noGrp="1"/>
          </p:cNvSpPr>
          <p:nvPr>
            <p:ph idx="1"/>
          </p:nvPr>
        </p:nvSpPr>
        <p:spPr>
          <a:xfrm>
            <a:off x="982494" y="1052736"/>
            <a:ext cx="10620158" cy="5124328"/>
          </a:xfrm>
        </p:spPr>
        <p:txBody>
          <a:bodyPr/>
          <a:lstStyle/>
          <a:p>
            <a:endParaRPr lang="en-US" sz="2000" dirty="0"/>
          </a:p>
          <a:p>
            <a:r>
              <a:rPr lang="fr-BE" sz="2000" dirty="0">
                <a:solidFill>
                  <a:schemeClr val="bg1">
                    <a:lumMod val="50000"/>
                  </a:schemeClr>
                </a:solidFill>
              </a:rPr>
              <a:t>Système EPI d’exclusion de jeux</a:t>
            </a:r>
          </a:p>
          <a:p>
            <a:endParaRPr lang="fr-BE" sz="2000" dirty="0">
              <a:solidFill>
                <a:schemeClr val="bg1">
                  <a:lumMod val="50000"/>
                </a:schemeClr>
              </a:solidFill>
            </a:endParaRPr>
          </a:p>
          <a:p>
            <a:r>
              <a:rPr lang="fr-BE" sz="2000" dirty="0">
                <a:solidFill>
                  <a:schemeClr val="bg1">
                    <a:lumMod val="50000"/>
                  </a:schemeClr>
                </a:solidFill>
              </a:rPr>
              <a:t>Collaboration </a:t>
            </a:r>
            <a:r>
              <a:rPr lang="fr-BE" sz="2000" dirty="0">
                <a:solidFill>
                  <a:schemeClr val="bg1">
                    <a:lumMod val="50000"/>
                  </a:schemeClr>
                </a:solidFill>
                <a:hlinkClick r:id="rId6"/>
              </a:rPr>
              <a:t>www.joueurs.aide-en-ligne.be</a:t>
            </a:r>
            <a:r>
              <a:rPr lang="fr-BE" sz="2000" dirty="0">
                <a:solidFill>
                  <a:schemeClr val="bg1">
                    <a:lumMod val="50000"/>
                  </a:schemeClr>
                </a:solidFill>
              </a:rPr>
              <a:t> et </a:t>
            </a:r>
            <a:r>
              <a:rPr lang="fr-BE" sz="2000" dirty="0">
                <a:solidFill>
                  <a:schemeClr val="bg1">
                    <a:lumMod val="50000"/>
                  </a:schemeClr>
                </a:solidFill>
                <a:hlinkClick r:id="rId7"/>
              </a:rPr>
              <a:t>www.gokhulp.be</a:t>
            </a:r>
            <a:r>
              <a:rPr lang="fr-BE" sz="2000" dirty="0">
                <a:solidFill>
                  <a:schemeClr val="bg1">
                    <a:lumMod val="50000"/>
                  </a:schemeClr>
                </a:solidFill>
              </a:rPr>
              <a:t> </a:t>
            </a:r>
            <a:r>
              <a:rPr lang="fr-BE" altLang="nl-BE" sz="2000" dirty="0">
                <a:solidFill>
                  <a:schemeClr val="bg1">
                    <a:lumMod val="50000"/>
                  </a:schemeClr>
                </a:solidFill>
              </a:rPr>
              <a:t>SOS Jeux : 0800/35 777 (24h/24, 7j/7)</a:t>
            </a:r>
          </a:p>
          <a:p>
            <a:pPr marL="0" indent="0">
              <a:buNone/>
            </a:pPr>
            <a:endParaRPr lang="fr-BE" sz="2000" dirty="0">
              <a:solidFill>
                <a:schemeClr val="bg1">
                  <a:lumMod val="50000"/>
                </a:schemeClr>
              </a:solidFill>
            </a:endParaRPr>
          </a:p>
          <a:p>
            <a:r>
              <a:rPr lang="fr-BE" sz="2000" dirty="0" err="1">
                <a:solidFill>
                  <a:schemeClr val="bg1">
                    <a:lumMod val="50000"/>
                  </a:schemeClr>
                </a:solidFill>
              </a:rPr>
              <a:t>Folder</a:t>
            </a:r>
            <a:r>
              <a:rPr lang="fr-BE" sz="2000" dirty="0">
                <a:solidFill>
                  <a:schemeClr val="bg1">
                    <a:lumMod val="50000"/>
                  </a:schemeClr>
                </a:solidFill>
              </a:rPr>
              <a:t> obligatoire de la CJH dans les établissements de jeux de hasard</a:t>
            </a:r>
          </a:p>
          <a:p>
            <a:endParaRPr lang="fr-BE" sz="2000" dirty="0">
              <a:solidFill>
                <a:schemeClr val="bg1">
                  <a:lumMod val="50000"/>
                </a:schemeClr>
              </a:solidFill>
            </a:endParaRPr>
          </a:p>
          <a:p>
            <a:r>
              <a:rPr lang="fr-BE" sz="2000" dirty="0" err="1">
                <a:solidFill>
                  <a:schemeClr val="bg1">
                    <a:lumMod val="50000"/>
                  </a:schemeClr>
                </a:solidFill>
              </a:rPr>
              <a:t>Folder</a:t>
            </a:r>
            <a:r>
              <a:rPr lang="fr-BE" sz="2000" dirty="0">
                <a:solidFill>
                  <a:schemeClr val="bg1">
                    <a:lumMod val="50000"/>
                  </a:schemeClr>
                </a:solidFill>
              </a:rPr>
              <a:t> on line à destination des professionnels</a:t>
            </a:r>
          </a:p>
          <a:p>
            <a:pPr marL="0" indent="0">
              <a:buNone/>
            </a:pPr>
            <a:endParaRPr lang="fr-BE" altLang="nl-BE" sz="2000" dirty="0">
              <a:solidFill>
                <a:schemeClr val="bg1">
                  <a:lumMod val="50000"/>
                </a:schemeClr>
              </a:solidFill>
            </a:endParaRPr>
          </a:p>
          <a:p>
            <a:r>
              <a:rPr lang="fr-BE" sz="2000" dirty="0">
                <a:solidFill>
                  <a:schemeClr val="bg1">
                    <a:lumMod val="50000"/>
                  </a:schemeClr>
                </a:solidFill>
              </a:rPr>
              <a:t>Concertation</a:t>
            </a:r>
          </a:p>
          <a:p>
            <a:endParaRPr lang="fr-BE" sz="2000" dirty="0">
              <a:solidFill>
                <a:schemeClr val="bg1">
                  <a:lumMod val="50000"/>
                </a:schemeClr>
              </a:solidFill>
            </a:endParaRPr>
          </a:p>
          <a:p>
            <a:r>
              <a:rPr lang="fr-FR" sz="2000" dirty="0">
                <a:solidFill>
                  <a:schemeClr val="bg1">
                    <a:lumMod val="50000"/>
                  </a:schemeClr>
                </a:solidFill>
              </a:rPr>
              <a:t>Campagnes d’information et de prévention</a:t>
            </a:r>
            <a:endParaRPr lang="fr-BE" sz="2000" dirty="0">
              <a:solidFill>
                <a:schemeClr val="bg1">
                  <a:lumMod val="50000"/>
                </a:schemeClr>
              </a:solidFill>
            </a:endParaRPr>
          </a:p>
          <a:p>
            <a:endParaRPr lang="nl-BE" sz="2000" dirty="0"/>
          </a:p>
          <a:p>
            <a:pPr marL="0" indent="0">
              <a:buNone/>
            </a:pPr>
            <a:endParaRPr lang="en-US" dirty="0"/>
          </a:p>
        </p:txBody>
      </p:sp>
    </p:spTree>
    <p:extLst>
      <p:ext uri="{BB962C8B-B14F-4D97-AF65-F5344CB8AC3E}">
        <p14:creationId xmlns:p14="http://schemas.microsoft.com/office/powerpoint/2010/main" val="24825336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0" name="Afbeelding 2" descr="smal logo">
            <a:extLst>
              <a:ext uri="{FF2B5EF4-FFF2-40B4-BE49-F238E27FC236}">
                <a16:creationId xmlns:a16="http://schemas.microsoft.com/office/drawing/2014/main" id="{8BCD09CD-555C-44F3-BC06-9A298500C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4A931A5-31FC-4065-91CF-25F4E4682B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smal logo">
            <a:extLst>
              <a:ext uri="{FF2B5EF4-FFF2-40B4-BE49-F238E27FC236}">
                <a16:creationId xmlns:a16="http://schemas.microsoft.com/office/drawing/2014/main" id="{EB28BFB7-D0B8-4DE8-B011-50891B1A57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descr="smal logo">
            <a:extLst>
              <a:ext uri="{FF2B5EF4-FFF2-40B4-BE49-F238E27FC236}">
                <a16:creationId xmlns:a16="http://schemas.microsoft.com/office/drawing/2014/main" id="{CD27A457-49EA-41A2-BEED-AD7325BEF6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el 1"/>
          <p:cNvSpPr>
            <a:spLocks noGrp="1"/>
          </p:cNvSpPr>
          <p:nvPr>
            <p:ph type="title"/>
          </p:nvPr>
        </p:nvSpPr>
        <p:spPr/>
        <p:txBody>
          <a:bodyPr/>
          <a:lstStyle/>
          <a:p>
            <a:pPr eaLnBrk="1" hangingPunct="1"/>
            <a:r>
              <a:rPr lang="fr-FR" b="1" dirty="0">
                <a:solidFill>
                  <a:srgbClr val="7DA4C1"/>
                </a:solidFill>
              </a:rPr>
              <a:t>Protection des joueurs</a:t>
            </a:r>
          </a:p>
        </p:txBody>
      </p:sp>
      <p:sp>
        <p:nvSpPr>
          <p:cNvPr id="2" name="Tijdelijke aanduiding voor inhoud 1"/>
          <p:cNvSpPr>
            <a:spLocks noGrp="1"/>
          </p:cNvSpPr>
          <p:nvPr>
            <p:ph idx="1"/>
          </p:nvPr>
        </p:nvSpPr>
        <p:spPr/>
        <p:txBody>
          <a:bodyPr/>
          <a:lstStyle/>
          <a:p>
            <a:r>
              <a:rPr lang="fr-BE" sz="2400" dirty="0">
                <a:solidFill>
                  <a:schemeClr val="bg1">
                    <a:lumMod val="50000"/>
                  </a:schemeClr>
                </a:solidFill>
              </a:rPr>
              <a:t>L’</a:t>
            </a:r>
            <a:r>
              <a:rPr lang="fr-BE" sz="2400" dirty="0" err="1">
                <a:solidFill>
                  <a:schemeClr val="bg1">
                    <a:lumMod val="50000"/>
                  </a:schemeClr>
                </a:solidFill>
              </a:rPr>
              <a:t>Excluded</a:t>
            </a:r>
            <a:r>
              <a:rPr lang="fr-BE" sz="2400" dirty="0">
                <a:solidFill>
                  <a:schemeClr val="bg1">
                    <a:lumMod val="50000"/>
                  </a:schemeClr>
                </a:solidFill>
              </a:rPr>
              <a:t> </a:t>
            </a:r>
            <a:r>
              <a:rPr lang="fr-BE" sz="2400" dirty="0" err="1">
                <a:solidFill>
                  <a:schemeClr val="bg1">
                    <a:lumMod val="50000"/>
                  </a:schemeClr>
                </a:solidFill>
              </a:rPr>
              <a:t>Persons</a:t>
            </a:r>
            <a:r>
              <a:rPr lang="fr-BE" sz="2400" dirty="0">
                <a:solidFill>
                  <a:schemeClr val="bg1">
                    <a:lumMod val="50000"/>
                  </a:schemeClr>
                </a:solidFill>
              </a:rPr>
              <a:t> Information System (EPIS): depuis 2004 </a:t>
            </a:r>
          </a:p>
          <a:p>
            <a:r>
              <a:rPr lang="fr-BE" sz="2400" dirty="0">
                <a:solidFill>
                  <a:schemeClr val="bg1">
                    <a:lumMod val="50000"/>
                  </a:schemeClr>
                </a:solidFill>
              </a:rPr>
              <a:t>Un système électronique qui reprend tous les joueurs exclus </a:t>
            </a:r>
          </a:p>
          <a:p>
            <a:r>
              <a:rPr lang="fr-BE" sz="2400" dirty="0">
                <a:solidFill>
                  <a:schemeClr val="bg1">
                    <a:lumMod val="50000"/>
                  </a:schemeClr>
                </a:solidFill>
              </a:rPr>
              <a:t>La liste EPIS regroupe différentes catégories :</a:t>
            </a:r>
          </a:p>
          <a:p>
            <a:pPr lvl="1"/>
            <a:r>
              <a:rPr lang="fr-BE" sz="1800" dirty="0">
                <a:solidFill>
                  <a:schemeClr val="bg1">
                    <a:lumMod val="50000"/>
                  </a:schemeClr>
                </a:solidFill>
              </a:rPr>
              <a:t>les personnes exclues sur une base volontaire</a:t>
            </a:r>
          </a:p>
          <a:p>
            <a:pPr lvl="1"/>
            <a:r>
              <a:rPr lang="fr-BE" sz="1800" dirty="0">
                <a:solidFill>
                  <a:schemeClr val="bg1">
                    <a:lumMod val="50000"/>
                  </a:schemeClr>
                </a:solidFill>
              </a:rPr>
              <a:t>les personnes exclues à la demande d’un tiers</a:t>
            </a:r>
          </a:p>
          <a:p>
            <a:pPr lvl="1"/>
            <a:r>
              <a:rPr lang="fr-BE" sz="1800" dirty="0">
                <a:solidFill>
                  <a:schemeClr val="bg1">
                    <a:lumMod val="50000"/>
                  </a:schemeClr>
                </a:solidFill>
              </a:rPr>
              <a:t>les personnes exclues à la demande de leur administrateur</a:t>
            </a:r>
          </a:p>
          <a:p>
            <a:pPr lvl="1"/>
            <a:r>
              <a:rPr lang="fr-BE" sz="1800" dirty="0">
                <a:solidFill>
                  <a:schemeClr val="bg1">
                    <a:lumMod val="50000"/>
                  </a:schemeClr>
                </a:solidFill>
              </a:rPr>
              <a:t>les personnes à qui interdiction a été faite d’exercer certaines fonctions, professions ou activités </a:t>
            </a:r>
          </a:p>
          <a:p>
            <a:pPr lvl="1"/>
            <a:r>
              <a:rPr lang="fr-BE" sz="1800" dirty="0">
                <a:solidFill>
                  <a:schemeClr val="bg1">
                    <a:lumMod val="50000"/>
                  </a:schemeClr>
                </a:solidFill>
              </a:rPr>
              <a:t>les personnes en règlement collectif de dettes</a:t>
            </a:r>
          </a:p>
          <a:p>
            <a:pPr lvl="1"/>
            <a:r>
              <a:rPr lang="fr-BE" sz="1800" dirty="0">
                <a:solidFill>
                  <a:schemeClr val="bg1">
                    <a:lumMod val="50000"/>
                  </a:schemeClr>
                </a:solidFill>
              </a:rPr>
              <a:t>Les personnes exclues en raison de leur profession (magistrats, notaires, policiers, huissiers de justice)</a:t>
            </a:r>
          </a:p>
          <a:p>
            <a:pPr lvl="1"/>
            <a:r>
              <a:rPr lang="fr-BE" sz="1800" dirty="0">
                <a:solidFill>
                  <a:schemeClr val="bg1">
                    <a:lumMod val="50000"/>
                  </a:schemeClr>
                </a:solidFill>
              </a:rPr>
              <a:t>les personnes exclues préventivement et pour une courte durée ( par mesure de protection ou en vue de leur mise en observation pour des raisons d’ordre mental)</a:t>
            </a:r>
          </a:p>
          <a:p>
            <a:pPr marL="0" indent="0">
              <a:buNone/>
            </a:pPr>
            <a:endParaRPr lang="en-US" dirty="0"/>
          </a:p>
        </p:txBody>
      </p:sp>
    </p:spTree>
    <p:extLst>
      <p:ext uri="{BB962C8B-B14F-4D97-AF65-F5344CB8AC3E}">
        <p14:creationId xmlns:p14="http://schemas.microsoft.com/office/powerpoint/2010/main" val="658300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3" name="Titel 1"/>
          <p:cNvSpPr>
            <a:spLocks noGrp="1"/>
          </p:cNvSpPr>
          <p:nvPr>
            <p:ph type="ctrTitle"/>
          </p:nvPr>
        </p:nvSpPr>
        <p:spPr>
          <a:xfrm>
            <a:off x="804672" y="4007335"/>
            <a:ext cx="6455833" cy="1497998"/>
          </a:xfrm>
        </p:spPr>
        <p:txBody>
          <a:bodyPr anchor="t">
            <a:normAutofit/>
          </a:bodyPr>
          <a:lstStyle/>
          <a:p>
            <a:pPr algn="l" eaLnBrk="1" hangingPunct="1">
              <a:spcBef>
                <a:spcPts val="1200"/>
              </a:spcBef>
              <a:spcAft>
                <a:spcPts val="600"/>
              </a:spcAft>
            </a:pPr>
            <a:r>
              <a:rPr lang="en-US" sz="4800" b="1" dirty="0">
                <a:latin typeface="Myriad Pro Cond"/>
              </a:rPr>
              <a:t>Introduction</a:t>
            </a:r>
            <a:endParaRPr lang="nl-NL" sz="4800" b="1" dirty="0">
              <a:latin typeface="Myriad Pro Cond"/>
            </a:endParaRPr>
          </a:p>
        </p:txBody>
      </p:sp>
      <p:sp>
        <p:nvSpPr>
          <p:cNvPr id="5125" name="Freeform: Shape 71">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26" name="Freeform: Shape 73">
            <a:extLst>
              <a:ext uri="{FF2B5EF4-FFF2-40B4-BE49-F238E27FC236}">
                <a16:creationId xmlns:a16="http://schemas.microsoft.com/office/drawing/2014/main" id="{C7583227-44AB-4ECD-AD51-9EC7A5A3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7" name="Freeform: Shape 75">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28" name="Freeform: Shape 77">
            <a:extLst>
              <a:ext uri="{FF2B5EF4-FFF2-40B4-BE49-F238E27FC236}">
                <a16:creationId xmlns:a16="http://schemas.microsoft.com/office/drawing/2014/main" id="{CED520D6-8B57-4047-BB5F-2BE1017B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2" descr="smal logo">
            <a:extLst>
              <a:ext uri="{FF2B5EF4-FFF2-40B4-BE49-F238E27FC236}">
                <a16:creationId xmlns:a16="http://schemas.microsoft.com/office/drawing/2014/main" id="{02A8CB1D-A9A0-4777-B07F-FF64CFE07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31875" y="1152439"/>
            <a:ext cx="2438400" cy="249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Marjolein\Huisstijl Kansspelcommissie\Protocolmapjes\logo.JPG">
            <a:extLst>
              <a:ext uri="{FF2B5EF4-FFF2-40B4-BE49-F238E27FC236}">
                <a16:creationId xmlns:a16="http://schemas.microsoft.com/office/drawing/2014/main" id="{7295ED37-DA79-48CA-9427-9BC6442F5F1C}"/>
              </a:ext>
            </a:extLst>
          </p:cNvPr>
          <p:cNvPicPr>
            <a:picLocks noChangeAspect="1" noChangeArrowheads="1"/>
          </p:cNvPicPr>
          <p:nvPr/>
        </p:nvPicPr>
        <p:blipFill>
          <a:blip r:embed="rId4" cstate="print"/>
          <a:stretch>
            <a:fillRect/>
          </a:stretch>
        </p:blipFill>
        <p:spPr bwMode="auto">
          <a:xfrm>
            <a:off x="8821130" y="2715719"/>
            <a:ext cx="3088111" cy="3559781"/>
          </a:xfrm>
          <a:prstGeom prst="rect">
            <a:avLst/>
          </a:prstGeom>
          <a:noFill/>
        </p:spPr>
      </p:pic>
      <p:sp>
        <p:nvSpPr>
          <p:cNvPr id="5" name="Titel 1">
            <a:extLst>
              <a:ext uri="{FF2B5EF4-FFF2-40B4-BE49-F238E27FC236}">
                <a16:creationId xmlns:a16="http://schemas.microsoft.com/office/drawing/2014/main" id="{BA00F546-177D-43BA-91C8-954DC1D3A856}"/>
              </a:ext>
            </a:extLst>
          </p:cNvPr>
          <p:cNvSpPr txBox="1">
            <a:spLocks/>
          </p:cNvSpPr>
          <p:nvPr/>
        </p:nvSpPr>
        <p:spPr bwMode="auto">
          <a:xfrm>
            <a:off x="8040216" y="836712"/>
            <a:ext cx="3772198" cy="3672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spcBef>
                <a:spcPts val="600"/>
              </a:spcBef>
              <a:spcAft>
                <a:spcPts val="600"/>
              </a:spcAft>
            </a:pPr>
            <a:endParaRPr lang="nl-NL" sz="19900" b="1" dirty="0">
              <a:solidFill>
                <a:schemeClr val="bg1">
                  <a:lumMod val="65000"/>
                </a:schemeClr>
              </a:solidFill>
              <a:latin typeface="Myriad Pro Cond"/>
            </a:endParaRPr>
          </a:p>
        </p:txBody>
      </p:sp>
    </p:spTree>
    <p:extLst>
      <p:ext uri="{BB962C8B-B14F-4D97-AF65-F5344CB8AC3E}">
        <p14:creationId xmlns:p14="http://schemas.microsoft.com/office/powerpoint/2010/main" val="41221079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09600" y="254358"/>
            <a:ext cx="10972800" cy="1143000"/>
          </a:xfrm>
        </p:spPr>
        <p:txBody>
          <a:bodyPr/>
          <a:lstStyle/>
          <a:p>
            <a:r>
              <a:rPr lang="fr-BE" sz="3500" b="1" dirty="0">
                <a:solidFill>
                  <a:srgbClr val="7DA4C1"/>
                </a:solidFill>
              </a:rPr>
              <a:t>Protection</a:t>
            </a:r>
            <a:r>
              <a:rPr lang="fr-BE" sz="3500" b="1" dirty="0">
                <a:solidFill>
                  <a:srgbClr val="5FA1D7"/>
                </a:solidFill>
              </a:rPr>
              <a:t> </a:t>
            </a:r>
            <a:r>
              <a:rPr lang="fr-BE" sz="3500" b="1" dirty="0">
                <a:solidFill>
                  <a:srgbClr val="7DA4C1"/>
                </a:solidFill>
              </a:rPr>
              <a:t>des</a:t>
            </a:r>
            <a:r>
              <a:rPr lang="fr-BE" sz="3500" b="1" dirty="0">
                <a:solidFill>
                  <a:srgbClr val="5FA1D7"/>
                </a:solidFill>
              </a:rPr>
              <a:t> </a:t>
            </a:r>
            <a:r>
              <a:rPr lang="fr-BE" sz="3500" b="1" dirty="0">
                <a:solidFill>
                  <a:srgbClr val="7DA4C1"/>
                </a:solidFill>
              </a:rPr>
              <a:t>joueurs</a:t>
            </a:r>
          </a:p>
        </p:txBody>
      </p:sp>
      <p:pic>
        <p:nvPicPr>
          <p:cNvPr id="6"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2"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7766"/>
            <a:ext cx="12192000" cy="410308"/>
          </a:xfrm>
          <a:prstGeom prst="rect">
            <a:avLst/>
          </a:prstGeom>
        </p:spPr>
      </p:pic>
      <p:sp>
        <p:nvSpPr>
          <p:cNvPr id="8" name="Espace réservé du contenu 8"/>
          <p:cNvSpPr>
            <a:spLocks noGrp="1"/>
          </p:cNvSpPr>
          <p:nvPr>
            <p:ph idx="1"/>
          </p:nvPr>
        </p:nvSpPr>
        <p:spPr>
          <a:xfrm>
            <a:off x="585018" y="1237305"/>
            <a:ext cx="4798745" cy="628817"/>
          </a:xfrm>
        </p:spPr>
        <p:txBody>
          <a:bodyPr/>
          <a:lstStyle/>
          <a:p>
            <a:r>
              <a:rPr lang="fr-BE" noProof="0" dirty="0">
                <a:solidFill>
                  <a:schemeClr val="bg1">
                    <a:lumMod val="50000"/>
                  </a:schemeClr>
                </a:solidFill>
              </a:rPr>
              <a:t>EPIS en quelques chiffres</a:t>
            </a:r>
          </a:p>
          <a:p>
            <a:pPr marL="0" indent="0">
              <a:buNone/>
            </a:pPr>
            <a:endParaRPr lang="fr-BE" noProof="0" dirty="0"/>
          </a:p>
          <a:p>
            <a:pPr marL="0" indent="0">
              <a:buNone/>
            </a:pPr>
            <a:endParaRPr lang="fr-BE" noProof="0" dirty="0"/>
          </a:p>
        </p:txBody>
      </p:sp>
      <p:graphicFrame>
        <p:nvGraphicFramePr>
          <p:cNvPr id="12" name="Grafiek 11">
            <a:extLst>
              <a:ext uri="{FF2B5EF4-FFF2-40B4-BE49-F238E27FC236}">
                <a16:creationId xmlns:a16="http://schemas.microsoft.com/office/drawing/2014/main" id="{2DBB5BA5-561C-47B5-ACC7-A8283822562A}"/>
              </a:ext>
            </a:extLst>
          </p:cNvPr>
          <p:cNvGraphicFramePr/>
          <p:nvPr>
            <p:extLst>
              <p:ext uri="{D42A27DB-BD31-4B8C-83A1-F6EECF244321}">
                <p14:modId xmlns:p14="http://schemas.microsoft.com/office/powerpoint/2010/main" val="2057115915"/>
              </p:ext>
            </p:extLst>
          </p:nvPr>
        </p:nvGraphicFramePr>
        <p:xfrm>
          <a:off x="1193492" y="1888604"/>
          <a:ext cx="7773225" cy="360699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hteraccolade 12">
            <a:extLst>
              <a:ext uri="{FF2B5EF4-FFF2-40B4-BE49-F238E27FC236}">
                <a16:creationId xmlns:a16="http://schemas.microsoft.com/office/drawing/2014/main" id="{91331C05-B48B-4BF9-9115-14CF6A0ED63E}"/>
              </a:ext>
            </a:extLst>
          </p:cNvPr>
          <p:cNvSpPr/>
          <p:nvPr/>
        </p:nvSpPr>
        <p:spPr>
          <a:xfrm>
            <a:off x="8147186" y="2329528"/>
            <a:ext cx="231704" cy="800594"/>
          </a:xfrm>
          <a:prstGeom prst="rightBrace">
            <a:avLst>
              <a:gd name="adj1" fmla="val 49669"/>
              <a:gd name="adj2" fmla="val 50000"/>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Afbeelding 13"/>
          <p:cNvPicPr>
            <a:picLocks noChangeAspect="1"/>
          </p:cNvPicPr>
          <p:nvPr/>
        </p:nvPicPr>
        <p:blipFill>
          <a:blip r:embed="rId5"/>
          <a:stretch>
            <a:fillRect/>
          </a:stretch>
        </p:blipFill>
        <p:spPr>
          <a:xfrm>
            <a:off x="8462969" y="2463088"/>
            <a:ext cx="2524477" cy="533474"/>
          </a:xfrm>
          <a:prstGeom prst="rect">
            <a:avLst/>
          </a:prstGeom>
        </p:spPr>
      </p:pic>
      <p:sp>
        <p:nvSpPr>
          <p:cNvPr id="15" name="Tekstvak 14"/>
          <p:cNvSpPr txBox="1"/>
          <p:nvPr/>
        </p:nvSpPr>
        <p:spPr>
          <a:xfrm>
            <a:off x="0" y="5650907"/>
            <a:ext cx="12083143" cy="369332"/>
          </a:xfrm>
          <a:prstGeom prst="rect">
            <a:avLst/>
          </a:prstGeom>
          <a:noFill/>
        </p:spPr>
        <p:txBody>
          <a:bodyPr wrap="square" rtlCol="0">
            <a:spAutoFit/>
          </a:bodyPr>
          <a:lstStyle/>
          <a:p>
            <a:r>
              <a:rPr lang="fr-BE" dirty="0">
                <a:solidFill>
                  <a:schemeClr val="bg1">
                    <a:lumMod val="50000"/>
                  </a:schemeClr>
                </a:solidFill>
              </a:rPr>
              <a:t>En mars 2022, la Commission des jeux de hasard mènera une enquête auprès des joueurs qui ont été exclus de leur propre chef.</a:t>
            </a:r>
            <a:endParaRPr lang="nl-BE" dirty="0">
              <a:solidFill>
                <a:schemeClr val="bg1">
                  <a:lumMod val="50000"/>
                </a:schemeClr>
              </a:solidFill>
            </a:endParaRPr>
          </a:p>
        </p:txBody>
      </p:sp>
    </p:spTree>
    <p:extLst>
      <p:ext uri="{BB962C8B-B14F-4D97-AF65-F5344CB8AC3E}">
        <p14:creationId xmlns:p14="http://schemas.microsoft.com/office/powerpoint/2010/main" val="2192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4" categoryIdx="0"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4" categoryIdx="1"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chart seriesIdx="-4" categoryIdx="2"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chart seriesIdx="-4" categoryIdx="3"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P spid="1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sz="4000" b="1" dirty="0" err="1">
                <a:solidFill>
                  <a:srgbClr val="7298BF"/>
                </a:solidFill>
                <a:latin typeface="Myriad Pro Cond"/>
              </a:rPr>
              <a:t>Joueurs</a:t>
            </a:r>
            <a:r>
              <a:rPr lang="nl-NL" sz="4000" b="1" dirty="0">
                <a:solidFill>
                  <a:srgbClr val="7298BF"/>
                </a:solidFill>
                <a:latin typeface="Myriad Pro Cond"/>
              </a:rPr>
              <a:t> </a:t>
            </a:r>
            <a:r>
              <a:rPr lang="nl-NL" sz="4000" b="1" dirty="0" err="1">
                <a:solidFill>
                  <a:srgbClr val="7298BF"/>
                </a:solidFill>
                <a:latin typeface="Myriad Pro Cond"/>
              </a:rPr>
              <a:t>vulnérables</a:t>
            </a:r>
            <a:endParaRPr lang="nl-NL" sz="4000" b="1" dirty="0">
              <a:solidFill>
                <a:srgbClr val="7298BF"/>
              </a:solidFill>
              <a:latin typeface="Myriad Pro Cond"/>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5BA0B6C4-D44D-4460-B1EB-D2D087044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87340" y="401990"/>
            <a:ext cx="2286766" cy="888296"/>
          </a:xfrm>
          <a:prstGeom prst="rect">
            <a:avLst/>
          </a:prstGeom>
          <a:noFill/>
          <a:ln w="9525">
            <a:noFill/>
            <a:miter lim="800000"/>
            <a:headEnd/>
            <a:tailEnd/>
          </a:ln>
        </p:spPr>
      </p:pic>
      <p:sp>
        <p:nvSpPr>
          <p:cNvPr id="24" name="Tijdelijke aanduiding voor inhoud 2">
            <a:extLst>
              <a:ext uri="{FF2B5EF4-FFF2-40B4-BE49-F238E27FC236}">
                <a16:creationId xmlns:a16="http://schemas.microsoft.com/office/drawing/2014/main" id="{B0E0BC86-AB3C-4FF3-B9B1-E2F8A55E7BC3}"/>
              </a:ext>
            </a:extLst>
          </p:cNvPr>
          <p:cNvSpPr>
            <a:spLocks noGrp="1"/>
          </p:cNvSpPr>
          <p:nvPr>
            <p:ph idx="1"/>
          </p:nvPr>
        </p:nvSpPr>
        <p:spPr>
          <a:xfrm>
            <a:off x="609600" y="2517124"/>
            <a:ext cx="6089741" cy="2459421"/>
          </a:xfrm>
        </p:spPr>
        <p:txBody>
          <a:bodyPr>
            <a:normAutofit fontScale="85000" lnSpcReduction="20000"/>
          </a:bodyPr>
          <a:lstStyle/>
          <a:p>
            <a:pPr marL="0" indent="0" algn="just" eaLnBrk="1" hangingPunct="1">
              <a:buNone/>
            </a:pPr>
            <a:r>
              <a:rPr lang="nl-BE" b="1" dirty="0">
                <a:solidFill>
                  <a:srgbClr val="34845A"/>
                </a:solidFill>
                <a:latin typeface="+mj-lt"/>
              </a:rPr>
              <a:t>Age minimum </a:t>
            </a:r>
            <a:r>
              <a:rPr lang="nl-BE" dirty="0">
                <a:solidFill>
                  <a:schemeClr val="bg1">
                    <a:lumMod val="50000"/>
                  </a:schemeClr>
                </a:solidFill>
                <a:latin typeface="+mj-lt"/>
              </a:rPr>
              <a:t>(18+ / 21+)</a:t>
            </a:r>
          </a:p>
          <a:p>
            <a:pPr marL="0" indent="0" algn="just" eaLnBrk="1" hangingPunct="1">
              <a:buNone/>
            </a:pPr>
            <a:r>
              <a:rPr lang="nl-BE" b="1" dirty="0" err="1">
                <a:solidFill>
                  <a:srgbClr val="34845A"/>
                </a:solidFill>
                <a:latin typeface="+mj-lt"/>
              </a:rPr>
              <a:t>Système</a:t>
            </a:r>
            <a:r>
              <a:rPr lang="nl-BE" b="1" dirty="0">
                <a:solidFill>
                  <a:srgbClr val="34845A"/>
                </a:solidFill>
                <a:latin typeface="+mj-lt"/>
              </a:rPr>
              <a:t> EPIS</a:t>
            </a:r>
          </a:p>
          <a:p>
            <a:pPr marL="0" indent="0" algn="just" eaLnBrk="1" hangingPunct="1">
              <a:buNone/>
            </a:pPr>
            <a:endParaRPr lang="nl-BE" b="1" dirty="0">
              <a:solidFill>
                <a:srgbClr val="34845A"/>
              </a:solidFill>
              <a:latin typeface="+mj-lt"/>
            </a:endParaRPr>
          </a:p>
          <a:p>
            <a:pPr algn="just" eaLnBrk="1" hangingPunct="1">
              <a:buFont typeface="Wingdings" panose="05000000000000000000" pitchFamily="2" charset="2"/>
              <a:buChar char="v"/>
            </a:pPr>
            <a:r>
              <a:rPr lang="nl-BE" sz="2800" dirty="0" err="1">
                <a:solidFill>
                  <a:schemeClr val="bg1">
                    <a:lumMod val="50000"/>
                  </a:schemeClr>
                </a:solidFill>
                <a:latin typeface="+mj-lt"/>
              </a:rPr>
              <a:t>Exclusion</a:t>
            </a:r>
            <a:r>
              <a:rPr lang="nl-BE" sz="2800" dirty="0">
                <a:solidFill>
                  <a:schemeClr val="bg1">
                    <a:lumMod val="50000"/>
                  </a:schemeClr>
                </a:solidFill>
                <a:latin typeface="+mj-lt"/>
              </a:rPr>
              <a:t> </a:t>
            </a:r>
            <a:r>
              <a:rPr lang="nl-BE" sz="2800" dirty="0" err="1">
                <a:solidFill>
                  <a:schemeClr val="bg1">
                    <a:lumMod val="50000"/>
                  </a:schemeClr>
                </a:solidFill>
                <a:latin typeface="+mj-lt"/>
              </a:rPr>
              <a:t>préventive</a:t>
            </a:r>
            <a:endParaRPr lang="nl-BE" sz="2800" dirty="0">
              <a:solidFill>
                <a:schemeClr val="bg1">
                  <a:lumMod val="50000"/>
                </a:schemeClr>
              </a:solidFill>
              <a:latin typeface="+mj-lt"/>
            </a:endParaRPr>
          </a:p>
          <a:p>
            <a:pPr algn="just" eaLnBrk="1" hangingPunct="1">
              <a:buFont typeface="Wingdings" panose="05000000000000000000" pitchFamily="2" charset="2"/>
              <a:buChar char="v"/>
            </a:pPr>
            <a:r>
              <a:rPr lang="nl-BE" sz="2800" dirty="0" err="1">
                <a:solidFill>
                  <a:schemeClr val="bg1">
                    <a:lumMod val="50000"/>
                  </a:schemeClr>
                </a:solidFill>
                <a:latin typeface="+mj-lt"/>
              </a:rPr>
              <a:t>Exclusion</a:t>
            </a:r>
            <a:r>
              <a:rPr lang="nl-BE" sz="2800" dirty="0">
                <a:solidFill>
                  <a:schemeClr val="bg1">
                    <a:lumMod val="50000"/>
                  </a:schemeClr>
                </a:solidFill>
                <a:latin typeface="+mj-lt"/>
              </a:rPr>
              <a:t> volontaire</a:t>
            </a:r>
          </a:p>
          <a:p>
            <a:pPr algn="just" eaLnBrk="1" hangingPunct="1">
              <a:buFont typeface="Wingdings" panose="05000000000000000000" pitchFamily="2" charset="2"/>
              <a:buChar char="v"/>
            </a:pPr>
            <a:r>
              <a:rPr lang="nl-BE" sz="2800" dirty="0" err="1">
                <a:solidFill>
                  <a:schemeClr val="bg1">
                    <a:lumMod val="50000"/>
                  </a:schemeClr>
                </a:solidFill>
                <a:latin typeface="+mj-lt"/>
              </a:rPr>
              <a:t>Exclusion</a:t>
            </a:r>
            <a:r>
              <a:rPr lang="nl-BE" sz="2800" dirty="0">
                <a:solidFill>
                  <a:schemeClr val="bg1">
                    <a:lumMod val="50000"/>
                  </a:schemeClr>
                </a:solidFill>
                <a:latin typeface="+mj-lt"/>
              </a:rPr>
              <a:t> </a:t>
            </a:r>
            <a:r>
              <a:rPr lang="fr-FR" sz="2800" dirty="0">
                <a:solidFill>
                  <a:schemeClr val="bg1">
                    <a:lumMod val="50000"/>
                  </a:schemeClr>
                </a:solidFill>
                <a:latin typeface="+mj-lt"/>
              </a:rPr>
              <a:t>à la demande d’un tiers</a:t>
            </a:r>
            <a:endParaRPr lang="nl-BE" sz="2800" dirty="0">
              <a:solidFill>
                <a:schemeClr val="bg1">
                  <a:lumMod val="50000"/>
                </a:schemeClr>
              </a:solidFill>
            </a:endParaRPr>
          </a:p>
          <a:p>
            <a:pPr algn="just" eaLnBrk="1" hangingPunct="1">
              <a:buFont typeface="Arial" pitchFamily="34" charset="0"/>
              <a:buNone/>
            </a:pPr>
            <a:endParaRPr lang="fr-FR" dirty="0">
              <a:latin typeface="+mj-lt"/>
            </a:endParaRPr>
          </a:p>
        </p:txBody>
      </p:sp>
      <p:sp>
        <p:nvSpPr>
          <p:cNvPr id="26" name="Tekstvak 25">
            <a:extLst>
              <a:ext uri="{FF2B5EF4-FFF2-40B4-BE49-F238E27FC236}">
                <a16:creationId xmlns:a16="http://schemas.microsoft.com/office/drawing/2014/main" id="{C12E1489-F9F1-49C1-A2D9-8B0AB47E3701}"/>
              </a:ext>
            </a:extLst>
          </p:cNvPr>
          <p:cNvSpPr txBox="1"/>
          <p:nvPr/>
        </p:nvSpPr>
        <p:spPr>
          <a:xfrm>
            <a:off x="6207812" y="2233273"/>
            <a:ext cx="2812786" cy="169277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3200" b="0" i="0" u="none" strike="noStrike" kern="1200" cap="none" spc="0" normalizeH="0" baseline="0" noProof="0" dirty="0">
                <a:ln>
                  <a:noFill/>
                </a:ln>
                <a:solidFill>
                  <a:srgbClr val="34845A"/>
                </a:solidFill>
                <a:effectLst/>
                <a:uLnTx/>
                <a:uFillTx/>
                <a:latin typeface="Calibri"/>
                <a:ea typeface="+mn-ea"/>
                <a:cs typeface="Arial" pitchFamily="34" charset="0"/>
              </a:rPr>
              <a:t>+/- </a:t>
            </a:r>
            <a:r>
              <a:rPr kumimoji="0" lang="nl-BE" sz="3200" b="1" i="0" u="none" strike="noStrike" kern="1200" cap="none" spc="0" normalizeH="0" baseline="0" noProof="0" dirty="0">
                <a:ln>
                  <a:noFill/>
                </a:ln>
                <a:solidFill>
                  <a:srgbClr val="34845A"/>
                </a:solidFill>
                <a:effectLst/>
                <a:uLnTx/>
                <a:uFillTx/>
                <a:latin typeface="Calibri"/>
                <a:ea typeface="+mn-ea"/>
                <a:cs typeface="Arial" pitchFamily="34" charset="0"/>
              </a:rPr>
              <a:t>130 000</a:t>
            </a:r>
            <a:br>
              <a:rPr kumimoji="0" lang="nl-BE" sz="3200" b="0" i="0" u="none" strike="noStrike" kern="1200" cap="none" spc="0" normalizeH="0" baseline="0" noProof="0" dirty="0">
                <a:ln>
                  <a:noFill/>
                </a:ln>
                <a:solidFill>
                  <a:sysClr val="windowText" lastClr="000000"/>
                </a:solidFill>
                <a:effectLst/>
                <a:uLnTx/>
                <a:uFillTx/>
                <a:latin typeface="Calibri"/>
                <a:ea typeface="+mn-ea"/>
                <a:cs typeface="Arial" pitchFamily="34" charset="0"/>
              </a:rPr>
            </a:br>
            <a:r>
              <a:rPr kumimoji="0" lang="nl-BE" sz="2400" b="0" i="1" u="none" strike="noStrike" kern="1200" cap="none" spc="0" normalizeH="0" baseline="0" noProof="0" dirty="0" err="1">
                <a:ln>
                  <a:noFill/>
                </a:ln>
                <a:solidFill>
                  <a:prstClr val="white">
                    <a:lumMod val="50000"/>
                  </a:prstClr>
                </a:solidFill>
                <a:effectLst/>
                <a:uLnTx/>
                <a:uFillTx/>
                <a:latin typeface="Calibri"/>
                <a:ea typeface="+mn-ea"/>
                <a:cs typeface="Arial" pitchFamily="34" charset="0"/>
              </a:rPr>
              <a:t>personnes</a:t>
            </a:r>
            <a:r>
              <a:rPr kumimoji="0" lang="nl-BE" sz="24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rPr>
              <a:t> </a:t>
            </a:r>
            <a:r>
              <a:rPr kumimoji="0" lang="nl-BE" sz="2400" b="0" i="1" u="none" strike="noStrike" kern="1200" cap="none" spc="0" normalizeH="0" baseline="0" noProof="0" dirty="0" err="1">
                <a:ln>
                  <a:noFill/>
                </a:ln>
                <a:solidFill>
                  <a:prstClr val="white">
                    <a:lumMod val="50000"/>
                  </a:prstClr>
                </a:solidFill>
                <a:effectLst/>
                <a:uLnTx/>
                <a:uFillTx/>
                <a:latin typeface="Calibri"/>
                <a:ea typeface="+mn-ea"/>
                <a:cs typeface="Arial" pitchFamily="34" charset="0"/>
              </a:rPr>
              <a:t>vulnérables</a:t>
            </a:r>
            <a:r>
              <a:rPr kumimoji="0" lang="nl-BE" sz="24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rPr>
              <a:t> </a:t>
            </a:r>
            <a:br>
              <a:rPr kumimoji="0" lang="nl-BE" sz="24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rPr>
            </a:br>
            <a:r>
              <a:rPr kumimoji="0" lang="nl-BE" sz="24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rPr>
              <a:t>dans EPIS</a:t>
            </a:r>
          </a:p>
        </p:txBody>
      </p:sp>
      <p:sp>
        <p:nvSpPr>
          <p:cNvPr id="27" name="Tekstvak 26">
            <a:extLst>
              <a:ext uri="{FF2B5EF4-FFF2-40B4-BE49-F238E27FC236}">
                <a16:creationId xmlns:a16="http://schemas.microsoft.com/office/drawing/2014/main" id="{015A76C0-84DF-4EE0-A30E-8EE8DA76170F}"/>
              </a:ext>
            </a:extLst>
          </p:cNvPr>
          <p:cNvSpPr txBox="1"/>
          <p:nvPr/>
        </p:nvSpPr>
        <p:spPr>
          <a:xfrm>
            <a:off x="8524162" y="4269524"/>
            <a:ext cx="2209444" cy="132343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3200" b="0" i="0" u="none" strike="noStrike" kern="1200" cap="none" spc="0" normalizeH="0" baseline="0" noProof="0" dirty="0">
                <a:ln>
                  <a:noFill/>
                </a:ln>
                <a:solidFill>
                  <a:srgbClr val="34845A"/>
                </a:solidFill>
                <a:effectLst/>
                <a:uLnTx/>
                <a:uFillTx/>
                <a:latin typeface="Calibri"/>
                <a:ea typeface="+mn-ea"/>
                <a:cs typeface="Arial" pitchFamily="34" charset="0"/>
              </a:rPr>
              <a:t>+/- </a:t>
            </a:r>
            <a:r>
              <a:rPr kumimoji="0" lang="nl-BE" sz="3200" b="1" i="0" u="none" strike="noStrike" kern="1200" cap="none" spc="0" normalizeH="0" baseline="0" noProof="0" dirty="0">
                <a:ln>
                  <a:noFill/>
                </a:ln>
                <a:solidFill>
                  <a:srgbClr val="34845A"/>
                </a:solidFill>
                <a:effectLst/>
                <a:uLnTx/>
                <a:uFillTx/>
                <a:latin typeface="Calibri"/>
                <a:ea typeface="+mn-ea"/>
                <a:cs typeface="Arial" pitchFamily="34" charset="0"/>
              </a:rPr>
              <a:t>40 000</a:t>
            </a:r>
            <a:br>
              <a:rPr kumimoji="0" lang="nl-BE" sz="3200" b="0" i="0" u="none" strike="noStrike" kern="1200" cap="none" spc="0" normalizeH="0" baseline="0" noProof="0" dirty="0">
                <a:ln>
                  <a:noFill/>
                </a:ln>
                <a:solidFill>
                  <a:sysClr val="windowText" lastClr="000000"/>
                </a:solidFill>
                <a:effectLst/>
                <a:uLnTx/>
                <a:uFillTx/>
                <a:latin typeface="Calibri"/>
                <a:ea typeface="+mn-ea"/>
                <a:cs typeface="Arial" pitchFamily="34" charset="0"/>
              </a:rPr>
            </a:br>
            <a:r>
              <a:rPr kumimoji="0" lang="nl-BE" sz="2400" b="0" i="1" u="none" strike="noStrike" kern="1200" cap="none" spc="0" normalizeH="0" baseline="0" noProof="0" dirty="0" err="1">
                <a:ln>
                  <a:noFill/>
                </a:ln>
                <a:solidFill>
                  <a:prstClr val="white">
                    <a:lumMod val="50000"/>
                  </a:prstClr>
                </a:solidFill>
                <a:effectLst/>
                <a:uLnTx/>
                <a:uFillTx/>
                <a:latin typeface="Calibri"/>
                <a:ea typeface="+mn-ea"/>
                <a:cs typeface="Arial" pitchFamily="34" charset="0"/>
              </a:rPr>
              <a:t>exclusions</a:t>
            </a:r>
            <a:r>
              <a:rPr kumimoji="0" lang="nl-BE" sz="24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rPr>
              <a:t> volontaires</a:t>
            </a:r>
          </a:p>
        </p:txBody>
      </p:sp>
    </p:spTree>
    <p:extLst>
      <p:ext uri="{BB962C8B-B14F-4D97-AF65-F5344CB8AC3E}">
        <p14:creationId xmlns:p14="http://schemas.microsoft.com/office/powerpoint/2010/main" val="6017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0" name="Afbeelding 2" descr="smal logo">
            <a:extLst>
              <a:ext uri="{FF2B5EF4-FFF2-40B4-BE49-F238E27FC236}">
                <a16:creationId xmlns:a16="http://schemas.microsoft.com/office/drawing/2014/main" id="{8BCD09CD-555C-44F3-BC06-9A298500C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4A931A5-31FC-4065-91CF-25F4E4682B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smal logo">
            <a:extLst>
              <a:ext uri="{FF2B5EF4-FFF2-40B4-BE49-F238E27FC236}">
                <a16:creationId xmlns:a16="http://schemas.microsoft.com/office/drawing/2014/main" id="{EB28BFB7-D0B8-4DE8-B011-50891B1A57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descr="smal logo">
            <a:extLst>
              <a:ext uri="{FF2B5EF4-FFF2-40B4-BE49-F238E27FC236}">
                <a16:creationId xmlns:a16="http://schemas.microsoft.com/office/drawing/2014/main" id="{CD27A457-49EA-41A2-BEED-AD7325BEF6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el 1"/>
          <p:cNvSpPr>
            <a:spLocks noGrp="1"/>
          </p:cNvSpPr>
          <p:nvPr>
            <p:ph type="title"/>
          </p:nvPr>
        </p:nvSpPr>
        <p:spPr/>
        <p:txBody>
          <a:bodyPr/>
          <a:lstStyle/>
          <a:p>
            <a:pPr eaLnBrk="1" hangingPunct="1"/>
            <a:r>
              <a:rPr lang="fr-FR" b="1" dirty="0">
                <a:solidFill>
                  <a:srgbClr val="7DA4C1"/>
                </a:solidFill>
              </a:rPr>
              <a:t>EPIS</a:t>
            </a:r>
          </a:p>
        </p:txBody>
      </p:sp>
      <p:sp>
        <p:nvSpPr>
          <p:cNvPr id="2" name="Tijdelijke aanduiding voor inhoud 1"/>
          <p:cNvSpPr>
            <a:spLocks noGrp="1"/>
          </p:cNvSpPr>
          <p:nvPr>
            <p:ph idx="1"/>
          </p:nvPr>
        </p:nvSpPr>
        <p:spPr>
          <a:xfrm>
            <a:off x="609600" y="1563736"/>
            <a:ext cx="4790902" cy="4525963"/>
          </a:xfrm>
        </p:spPr>
        <p:txBody>
          <a:bodyPr anchor="t"/>
          <a:lstStyle/>
          <a:p>
            <a:pPr marL="0" indent="0" algn="ctr">
              <a:spcBef>
                <a:spcPts val="1200"/>
              </a:spcBef>
              <a:buNone/>
            </a:pPr>
            <a:r>
              <a:rPr lang="en-US" b="1" dirty="0">
                <a:solidFill>
                  <a:schemeClr val="bg1">
                    <a:lumMod val="50000"/>
                  </a:schemeClr>
                </a:solidFill>
              </a:rPr>
              <a:t>Applicable aux</a:t>
            </a:r>
          </a:p>
          <a:p>
            <a:pPr marL="0" indent="0" algn="ctr">
              <a:spcBef>
                <a:spcPts val="1200"/>
              </a:spcBef>
              <a:buNone/>
            </a:pPr>
            <a:endParaRPr lang="en-US" sz="2400" dirty="0">
              <a:solidFill>
                <a:schemeClr val="bg1">
                  <a:lumMod val="50000"/>
                </a:schemeClr>
              </a:solidFill>
            </a:endParaRPr>
          </a:p>
          <a:p>
            <a:pPr marL="0" indent="0" algn="ctr">
              <a:spcBef>
                <a:spcPts val="1200"/>
              </a:spcBef>
              <a:buNone/>
            </a:pPr>
            <a:r>
              <a:rPr lang="en-US" sz="2400" dirty="0">
                <a:solidFill>
                  <a:schemeClr val="bg1">
                    <a:lumMod val="50000"/>
                  </a:schemeClr>
                </a:solidFill>
              </a:rPr>
              <a:t>Casinos </a:t>
            </a:r>
          </a:p>
          <a:p>
            <a:pPr marL="0" indent="0" algn="ctr">
              <a:spcBef>
                <a:spcPts val="1200"/>
              </a:spcBef>
              <a:buNone/>
            </a:pPr>
            <a:r>
              <a:rPr lang="en-US" sz="2400" dirty="0" err="1">
                <a:solidFill>
                  <a:schemeClr val="bg1">
                    <a:lumMod val="50000"/>
                  </a:schemeClr>
                </a:solidFill>
              </a:rPr>
              <a:t>Salles</a:t>
            </a:r>
            <a:r>
              <a:rPr lang="en-US" sz="2400" dirty="0">
                <a:solidFill>
                  <a:schemeClr val="bg1">
                    <a:lumMod val="50000"/>
                  </a:schemeClr>
                </a:solidFill>
              </a:rPr>
              <a:t> de </a:t>
            </a:r>
            <a:r>
              <a:rPr lang="en-US" sz="2400" dirty="0" err="1">
                <a:solidFill>
                  <a:schemeClr val="bg1">
                    <a:lumMod val="50000"/>
                  </a:schemeClr>
                </a:solidFill>
              </a:rPr>
              <a:t>jeux</a:t>
            </a:r>
            <a:r>
              <a:rPr lang="en-US" sz="2400" dirty="0">
                <a:solidFill>
                  <a:schemeClr val="bg1">
                    <a:lumMod val="50000"/>
                  </a:schemeClr>
                </a:solidFill>
              </a:rPr>
              <a:t> </a:t>
            </a:r>
            <a:r>
              <a:rPr lang="en-US" sz="2400" dirty="0" err="1">
                <a:solidFill>
                  <a:schemeClr val="bg1">
                    <a:lumMod val="50000"/>
                  </a:schemeClr>
                </a:solidFill>
              </a:rPr>
              <a:t>automatiques</a:t>
            </a:r>
            <a:r>
              <a:rPr lang="en-US" sz="2400" dirty="0">
                <a:solidFill>
                  <a:schemeClr val="bg1">
                    <a:lumMod val="50000"/>
                  </a:schemeClr>
                </a:solidFill>
              </a:rPr>
              <a:t> </a:t>
            </a:r>
          </a:p>
          <a:p>
            <a:pPr marL="0" indent="0" algn="ctr">
              <a:spcBef>
                <a:spcPts val="1200"/>
              </a:spcBef>
              <a:buNone/>
            </a:pPr>
            <a:r>
              <a:rPr lang="en-US" sz="2400" dirty="0">
                <a:solidFill>
                  <a:schemeClr val="bg1">
                    <a:lumMod val="50000"/>
                  </a:schemeClr>
                </a:solidFill>
              </a:rPr>
              <a:t>(</a:t>
            </a:r>
            <a:r>
              <a:rPr lang="en-US" sz="2400" dirty="0" err="1">
                <a:solidFill>
                  <a:schemeClr val="bg1">
                    <a:lumMod val="50000"/>
                  </a:schemeClr>
                </a:solidFill>
              </a:rPr>
              <a:t>aussi</a:t>
            </a:r>
            <a:r>
              <a:rPr lang="en-US" sz="2400" dirty="0">
                <a:solidFill>
                  <a:schemeClr val="bg1">
                    <a:lumMod val="50000"/>
                  </a:schemeClr>
                </a:solidFill>
              </a:rPr>
              <a:t> </a:t>
            </a:r>
            <a:r>
              <a:rPr lang="en-US" sz="2400" dirty="0" err="1">
                <a:solidFill>
                  <a:schemeClr val="bg1">
                    <a:lumMod val="50000"/>
                  </a:schemeClr>
                </a:solidFill>
              </a:rPr>
              <a:t>bien</a:t>
            </a:r>
            <a:r>
              <a:rPr lang="en-US" sz="2400" dirty="0">
                <a:solidFill>
                  <a:schemeClr val="bg1">
                    <a:lumMod val="50000"/>
                  </a:schemeClr>
                </a:solidFill>
              </a:rPr>
              <a:t> </a:t>
            </a:r>
            <a:r>
              <a:rPr lang="en-US" sz="2400" dirty="0" err="1">
                <a:solidFill>
                  <a:schemeClr val="bg1">
                    <a:lumMod val="50000"/>
                  </a:schemeClr>
                </a:solidFill>
              </a:rPr>
              <a:t>en</a:t>
            </a:r>
            <a:r>
              <a:rPr lang="en-US" sz="2400" dirty="0">
                <a:solidFill>
                  <a:schemeClr val="bg1">
                    <a:lumMod val="50000"/>
                  </a:schemeClr>
                </a:solidFill>
              </a:rPr>
              <a:t> </a:t>
            </a:r>
            <a:r>
              <a:rPr lang="en-US" sz="2400" dirty="0" err="1">
                <a:solidFill>
                  <a:schemeClr val="bg1">
                    <a:lumMod val="50000"/>
                  </a:schemeClr>
                </a:solidFill>
              </a:rPr>
              <a:t>ligne</a:t>
            </a:r>
            <a:r>
              <a:rPr lang="en-US" sz="2400" dirty="0">
                <a:solidFill>
                  <a:schemeClr val="bg1">
                    <a:lumMod val="50000"/>
                  </a:schemeClr>
                </a:solidFill>
              </a:rPr>
              <a:t> que </a:t>
            </a:r>
            <a:r>
              <a:rPr lang="en-US" sz="2400" dirty="0" err="1">
                <a:solidFill>
                  <a:schemeClr val="bg1">
                    <a:lumMod val="50000"/>
                  </a:schemeClr>
                </a:solidFill>
              </a:rPr>
              <a:t>terrestres</a:t>
            </a:r>
            <a:r>
              <a:rPr lang="en-US" sz="2400" dirty="0">
                <a:solidFill>
                  <a:schemeClr val="bg1">
                    <a:lumMod val="50000"/>
                  </a:schemeClr>
                </a:solidFill>
              </a:rPr>
              <a:t>)</a:t>
            </a:r>
          </a:p>
        </p:txBody>
      </p:sp>
      <p:sp>
        <p:nvSpPr>
          <p:cNvPr id="19" name="Tijdelijke aanduiding voor inhoud 1"/>
          <p:cNvSpPr txBox="1">
            <a:spLocks/>
          </p:cNvSpPr>
          <p:nvPr/>
        </p:nvSpPr>
        <p:spPr bwMode="auto">
          <a:xfrm>
            <a:off x="6625147" y="1563736"/>
            <a:ext cx="479090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buFont typeface="Arial" pitchFamily="34" charset="0"/>
              <a:buNone/>
            </a:pPr>
            <a:r>
              <a:rPr lang="en-US" b="1" dirty="0">
                <a:solidFill>
                  <a:schemeClr val="bg1">
                    <a:lumMod val="50000"/>
                  </a:schemeClr>
                </a:solidFill>
              </a:rPr>
              <a:t>Non applicable aux/à</a:t>
            </a:r>
          </a:p>
          <a:p>
            <a:pPr marL="0" indent="0" algn="ctr">
              <a:spcBef>
                <a:spcPts val="1200"/>
              </a:spcBef>
              <a:buFont typeface="Arial" pitchFamily="34" charset="0"/>
              <a:buNone/>
            </a:pPr>
            <a:r>
              <a:rPr lang="nl-BE" sz="2400" dirty="0">
                <a:solidFill>
                  <a:schemeClr val="bg1">
                    <a:lumMod val="50000"/>
                  </a:schemeClr>
                </a:solidFill>
              </a:rPr>
              <a:t>Cafés</a:t>
            </a:r>
            <a:br>
              <a:rPr lang="nl-BE" sz="2400" dirty="0">
                <a:solidFill>
                  <a:schemeClr val="bg1">
                    <a:lumMod val="50000"/>
                  </a:schemeClr>
                </a:solidFill>
              </a:rPr>
            </a:br>
            <a:r>
              <a:rPr lang="nl-BE" sz="2000" i="1" dirty="0">
                <a:solidFill>
                  <a:schemeClr val="bg1">
                    <a:lumMod val="50000"/>
                  </a:schemeClr>
                </a:solidFill>
              </a:rPr>
              <a:t>(bingo / </a:t>
            </a:r>
            <a:r>
              <a:rPr lang="nl-BE" sz="2000" i="1" dirty="0" err="1">
                <a:solidFill>
                  <a:schemeClr val="bg1">
                    <a:lumMod val="50000"/>
                  </a:schemeClr>
                </a:solidFill>
              </a:rPr>
              <a:t>one</a:t>
            </a:r>
            <a:r>
              <a:rPr lang="nl-BE" sz="2000" i="1" dirty="0">
                <a:solidFill>
                  <a:schemeClr val="bg1">
                    <a:lumMod val="50000"/>
                  </a:schemeClr>
                </a:solidFill>
              </a:rPr>
              <a:t> </a:t>
            </a:r>
            <a:r>
              <a:rPr lang="nl-BE" sz="2000" i="1" dirty="0" err="1">
                <a:solidFill>
                  <a:schemeClr val="bg1">
                    <a:lumMod val="50000"/>
                  </a:schemeClr>
                </a:solidFill>
              </a:rPr>
              <a:t>ball</a:t>
            </a:r>
            <a:r>
              <a:rPr lang="nl-BE" sz="2000" i="1" dirty="0">
                <a:solidFill>
                  <a:schemeClr val="bg1">
                    <a:lumMod val="50000"/>
                  </a:schemeClr>
                </a:solidFill>
              </a:rPr>
              <a:t>)</a:t>
            </a:r>
          </a:p>
          <a:p>
            <a:pPr marL="0" indent="0" algn="ctr">
              <a:spcBef>
                <a:spcPts val="1200"/>
              </a:spcBef>
              <a:buFont typeface="Arial" pitchFamily="34" charset="0"/>
              <a:buNone/>
            </a:pPr>
            <a:r>
              <a:rPr lang="nl-NL" sz="2400" dirty="0" err="1">
                <a:solidFill>
                  <a:schemeClr val="bg1">
                    <a:lumMod val="50000"/>
                  </a:schemeClr>
                </a:solidFill>
              </a:rPr>
              <a:t>Agences</a:t>
            </a:r>
            <a:r>
              <a:rPr lang="nl-NL" sz="2400" dirty="0">
                <a:solidFill>
                  <a:schemeClr val="bg1">
                    <a:lumMod val="50000"/>
                  </a:schemeClr>
                </a:solidFill>
              </a:rPr>
              <a:t> de </a:t>
            </a:r>
            <a:r>
              <a:rPr lang="nl-NL" sz="2400" dirty="0" err="1">
                <a:solidFill>
                  <a:schemeClr val="bg1">
                    <a:lumMod val="50000"/>
                  </a:schemeClr>
                </a:solidFill>
              </a:rPr>
              <a:t>paris</a:t>
            </a:r>
            <a:r>
              <a:rPr lang="nl-NL" sz="2400" dirty="0">
                <a:solidFill>
                  <a:schemeClr val="bg1">
                    <a:lumMod val="50000"/>
                  </a:schemeClr>
                </a:solidFill>
              </a:rPr>
              <a:t> </a:t>
            </a:r>
            <a:r>
              <a:rPr lang="nl-NL" sz="2400" dirty="0" err="1">
                <a:solidFill>
                  <a:schemeClr val="bg1">
                    <a:lumMod val="50000"/>
                  </a:schemeClr>
                </a:solidFill>
              </a:rPr>
              <a:t>terrestres</a:t>
            </a:r>
            <a:br>
              <a:rPr lang="nl-NL" sz="2400" dirty="0">
                <a:solidFill>
                  <a:schemeClr val="bg1">
                    <a:lumMod val="50000"/>
                  </a:schemeClr>
                </a:solidFill>
              </a:rPr>
            </a:br>
            <a:endParaRPr lang="nl-NL" sz="2400" dirty="0">
              <a:solidFill>
                <a:schemeClr val="bg1">
                  <a:lumMod val="50000"/>
                </a:schemeClr>
              </a:solidFill>
            </a:endParaRPr>
          </a:p>
          <a:p>
            <a:pPr marL="0" indent="0" algn="ctr">
              <a:spcBef>
                <a:spcPts val="1200"/>
              </a:spcBef>
              <a:buFont typeface="Arial" pitchFamily="34" charset="0"/>
              <a:buNone/>
            </a:pPr>
            <a:r>
              <a:rPr lang="nl-BE" sz="2400" dirty="0" err="1">
                <a:solidFill>
                  <a:schemeClr val="bg1">
                    <a:lumMod val="50000"/>
                  </a:schemeClr>
                </a:solidFill>
              </a:rPr>
              <a:t>Librairies</a:t>
            </a:r>
            <a:r>
              <a:rPr lang="nl-BE" sz="2400" dirty="0">
                <a:solidFill>
                  <a:schemeClr val="bg1">
                    <a:lumMod val="50000"/>
                  </a:schemeClr>
                </a:solidFill>
              </a:rPr>
              <a:t> </a:t>
            </a:r>
            <a:r>
              <a:rPr lang="nl-BE" sz="2400" dirty="0" err="1">
                <a:solidFill>
                  <a:schemeClr val="bg1">
                    <a:lumMod val="50000"/>
                  </a:schemeClr>
                </a:solidFill>
              </a:rPr>
              <a:t>offrant</a:t>
            </a:r>
            <a:r>
              <a:rPr lang="nl-BE" sz="2400" dirty="0">
                <a:solidFill>
                  <a:schemeClr val="bg1">
                    <a:lumMod val="50000"/>
                  </a:schemeClr>
                </a:solidFill>
              </a:rPr>
              <a:t> des </a:t>
            </a:r>
            <a:r>
              <a:rPr lang="nl-BE" sz="2400" dirty="0" err="1">
                <a:solidFill>
                  <a:schemeClr val="bg1">
                    <a:lumMod val="50000"/>
                  </a:schemeClr>
                </a:solidFill>
              </a:rPr>
              <a:t>paris</a:t>
            </a:r>
            <a:endParaRPr lang="nl-BE" sz="2400" dirty="0">
              <a:solidFill>
                <a:schemeClr val="bg1">
                  <a:lumMod val="50000"/>
                </a:schemeClr>
              </a:solidFill>
            </a:endParaRPr>
          </a:p>
          <a:p>
            <a:pPr marL="0" indent="0" algn="ctr">
              <a:spcBef>
                <a:spcPts val="1200"/>
              </a:spcBef>
              <a:buFont typeface="Arial" pitchFamily="34" charset="0"/>
              <a:buNone/>
            </a:pPr>
            <a:r>
              <a:rPr lang="nl-BE" sz="2400" dirty="0">
                <a:solidFill>
                  <a:schemeClr val="bg1">
                    <a:lumMod val="50000"/>
                  </a:schemeClr>
                </a:solidFill>
              </a:rPr>
              <a:t>La </a:t>
            </a:r>
            <a:r>
              <a:rPr lang="nl-BE" sz="2400" dirty="0" err="1">
                <a:solidFill>
                  <a:schemeClr val="bg1">
                    <a:lumMod val="50000"/>
                  </a:schemeClr>
                </a:solidFill>
              </a:rPr>
              <a:t>loterie</a:t>
            </a:r>
            <a:r>
              <a:rPr lang="nl-BE" sz="2400" dirty="0">
                <a:solidFill>
                  <a:schemeClr val="bg1">
                    <a:lumMod val="50000"/>
                  </a:schemeClr>
                </a:solidFill>
              </a:rPr>
              <a:t> nationale </a:t>
            </a:r>
            <a:br>
              <a:rPr lang="nl-BE" sz="2400" dirty="0">
                <a:solidFill>
                  <a:schemeClr val="bg1">
                    <a:lumMod val="50000"/>
                  </a:schemeClr>
                </a:solidFill>
              </a:rPr>
            </a:br>
            <a:r>
              <a:rPr lang="nl-BE" sz="2000" i="1" dirty="0">
                <a:solidFill>
                  <a:schemeClr val="bg1">
                    <a:lumMod val="50000"/>
                  </a:schemeClr>
                </a:solidFill>
              </a:rPr>
              <a:t>(</a:t>
            </a:r>
            <a:r>
              <a:rPr lang="nl-BE" sz="2000" i="1" dirty="0" err="1">
                <a:solidFill>
                  <a:schemeClr val="bg1">
                    <a:lumMod val="50000"/>
                  </a:schemeClr>
                </a:solidFill>
              </a:rPr>
              <a:t>jeux</a:t>
            </a:r>
            <a:r>
              <a:rPr lang="nl-BE" sz="2000" i="1" dirty="0">
                <a:solidFill>
                  <a:schemeClr val="bg1">
                    <a:lumMod val="50000"/>
                  </a:schemeClr>
                </a:solidFill>
              </a:rPr>
              <a:t> de </a:t>
            </a:r>
            <a:r>
              <a:rPr lang="nl-BE" sz="2000" i="1" dirty="0" err="1">
                <a:solidFill>
                  <a:schemeClr val="bg1">
                    <a:lumMod val="50000"/>
                  </a:schemeClr>
                </a:solidFill>
              </a:rPr>
              <a:t>loterie</a:t>
            </a:r>
            <a:r>
              <a:rPr lang="nl-BE" sz="2000" i="1" dirty="0">
                <a:solidFill>
                  <a:schemeClr val="bg1">
                    <a:lumMod val="50000"/>
                  </a:schemeClr>
                </a:solidFill>
              </a:rPr>
              <a:t>)</a:t>
            </a:r>
          </a:p>
          <a:p>
            <a:pPr marL="0" indent="0" algn="ctr">
              <a:spcBef>
                <a:spcPts val="1200"/>
              </a:spcBef>
              <a:buFont typeface="Arial" pitchFamily="34" charset="0"/>
              <a:buNone/>
            </a:pPr>
            <a:r>
              <a:rPr lang="nl-BE" sz="2400" dirty="0">
                <a:solidFill>
                  <a:schemeClr val="bg1">
                    <a:lumMod val="50000"/>
                  </a:schemeClr>
                </a:solidFill>
              </a:rPr>
              <a:t>Sites et </a:t>
            </a:r>
            <a:r>
              <a:rPr lang="fr-BE" sz="2400" dirty="0">
                <a:solidFill>
                  <a:schemeClr val="bg1">
                    <a:lumMod val="50000"/>
                  </a:schemeClr>
                </a:solidFill>
              </a:rPr>
              <a:t>établissements</a:t>
            </a:r>
            <a:r>
              <a:rPr lang="nl-BE" sz="2400" dirty="0">
                <a:solidFill>
                  <a:schemeClr val="bg1">
                    <a:lumMod val="50000"/>
                  </a:schemeClr>
                </a:solidFill>
              </a:rPr>
              <a:t> de </a:t>
            </a:r>
            <a:r>
              <a:rPr lang="nl-BE" sz="2400" dirty="0" err="1">
                <a:solidFill>
                  <a:schemeClr val="bg1">
                    <a:lumMod val="50000"/>
                  </a:schemeClr>
                </a:solidFill>
              </a:rPr>
              <a:t>jeux</a:t>
            </a:r>
            <a:r>
              <a:rPr lang="nl-BE" sz="2400" dirty="0">
                <a:solidFill>
                  <a:schemeClr val="bg1">
                    <a:lumMod val="50000"/>
                  </a:schemeClr>
                </a:solidFill>
              </a:rPr>
              <a:t> </a:t>
            </a:r>
            <a:r>
              <a:rPr lang="nl-BE" sz="2400" dirty="0" err="1">
                <a:solidFill>
                  <a:schemeClr val="bg1">
                    <a:lumMod val="50000"/>
                  </a:schemeClr>
                </a:solidFill>
              </a:rPr>
              <a:t>illégaux</a:t>
            </a:r>
            <a:endParaRPr lang="en-US" dirty="0">
              <a:solidFill>
                <a:schemeClr val="bg1">
                  <a:lumMod val="50000"/>
                </a:schemeClr>
              </a:solidFill>
            </a:endParaRPr>
          </a:p>
        </p:txBody>
      </p:sp>
      <p:cxnSp>
        <p:nvCxnSpPr>
          <p:cNvPr id="20" name="Rechte verbindingslijn 19"/>
          <p:cNvCxnSpPr/>
          <p:nvPr/>
        </p:nvCxnSpPr>
        <p:spPr>
          <a:xfrm>
            <a:off x="6096000" y="2204864"/>
            <a:ext cx="0" cy="316835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41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57518" y="124692"/>
            <a:ext cx="10972800" cy="1150040"/>
          </a:xfrm>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b="1" dirty="0" err="1">
                <a:solidFill>
                  <a:srgbClr val="7DA4C1"/>
                </a:solidFill>
              </a:rPr>
              <a:t>Exclusion</a:t>
            </a:r>
            <a:r>
              <a:rPr lang="nl-NL" b="1" dirty="0">
                <a:solidFill>
                  <a:srgbClr val="7DA4C1"/>
                </a:solidFill>
              </a:rPr>
              <a:t> des </a:t>
            </a:r>
            <a:r>
              <a:rPr lang="nl-NL" b="1" dirty="0" err="1">
                <a:solidFill>
                  <a:srgbClr val="7DA4C1"/>
                </a:solidFill>
              </a:rPr>
              <a:t>jeux</a:t>
            </a:r>
            <a:r>
              <a:rPr lang="nl-NL" b="1" dirty="0">
                <a:solidFill>
                  <a:srgbClr val="7DA4C1"/>
                </a:solidFill>
              </a:rPr>
              <a:t> de </a:t>
            </a:r>
            <a:r>
              <a:rPr lang="nl-NL" b="1" dirty="0" err="1">
                <a:solidFill>
                  <a:srgbClr val="7DA4C1"/>
                </a:solidFill>
              </a:rPr>
              <a:t>hasard</a:t>
            </a:r>
            <a:endParaRPr lang="nl-NL" b="1" dirty="0">
              <a:solidFill>
                <a:srgbClr val="7DA4C1"/>
              </a:solidFill>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kstvak 39"/>
          <p:cNvSpPr txBox="1"/>
          <p:nvPr/>
        </p:nvSpPr>
        <p:spPr>
          <a:xfrm>
            <a:off x="508190" y="1344199"/>
            <a:ext cx="2536058" cy="723275"/>
          </a:xfrm>
          <a:prstGeom prst="rect">
            <a:avLst/>
          </a:prstGeom>
          <a:solidFill>
            <a:srgbClr val="34845A"/>
          </a:solidFill>
        </p:spPr>
        <p:txBody>
          <a:bodyPr wrap="square" rtlCol="0">
            <a:spAutoFit/>
          </a:bodyPr>
          <a:lstStyle/>
          <a:p>
            <a:pPr algn="ctr" fontAlgn="base">
              <a:spcBef>
                <a:spcPct val="0"/>
              </a:spcBef>
              <a:spcAft>
                <a:spcPts val="600"/>
              </a:spcAft>
            </a:pPr>
            <a:r>
              <a:rPr lang="nl-BE" b="1" dirty="0" err="1">
                <a:solidFill>
                  <a:prstClr val="white"/>
                </a:solidFill>
                <a:latin typeface="Arial" pitchFamily="34" charset="0"/>
                <a:cs typeface="Arial" pitchFamily="34" charset="0"/>
              </a:rPr>
              <a:t>Exclusion</a:t>
            </a:r>
            <a:r>
              <a:rPr lang="nl-BE" b="1" dirty="0">
                <a:solidFill>
                  <a:prstClr val="white"/>
                </a:solidFill>
                <a:latin typeface="Arial" pitchFamily="34" charset="0"/>
                <a:cs typeface="Arial" pitchFamily="34" charset="0"/>
              </a:rPr>
              <a:t> </a:t>
            </a:r>
          </a:p>
          <a:p>
            <a:pPr algn="ctr" fontAlgn="base">
              <a:spcBef>
                <a:spcPct val="0"/>
              </a:spcBef>
              <a:spcAft>
                <a:spcPts val="600"/>
              </a:spcAft>
            </a:pPr>
            <a:r>
              <a:rPr lang="nl-BE" b="1" dirty="0">
                <a:solidFill>
                  <a:prstClr val="white"/>
                </a:solidFill>
                <a:latin typeface="Arial" pitchFamily="34" charset="0"/>
                <a:cs typeface="Arial" pitchFamily="34" charset="0"/>
              </a:rPr>
              <a:t>volontaire</a:t>
            </a:r>
          </a:p>
        </p:txBody>
      </p:sp>
      <p:sp>
        <p:nvSpPr>
          <p:cNvPr id="50" name="Afgeronde rechthoek 49"/>
          <p:cNvSpPr/>
          <p:nvPr/>
        </p:nvSpPr>
        <p:spPr>
          <a:xfrm>
            <a:off x="407368" y="1196752"/>
            <a:ext cx="2772364" cy="5016773"/>
          </a:xfrm>
          <a:prstGeom prst="roundRect">
            <a:avLst>
              <a:gd name="adj" fmla="val 2437"/>
            </a:avLst>
          </a:prstGeom>
          <a:noFill/>
          <a:ln>
            <a:solidFill>
              <a:srgbClr val="348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Rechthoek 1"/>
          <p:cNvSpPr/>
          <p:nvPr/>
        </p:nvSpPr>
        <p:spPr>
          <a:xfrm>
            <a:off x="3290208" y="1304761"/>
            <a:ext cx="5297945" cy="2092881"/>
          </a:xfrm>
          <a:prstGeom prst="rect">
            <a:avLst/>
          </a:prstGeom>
        </p:spPr>
        <p:txBody>
          <a:bodyPr wrap="square">
            <a:spAutoFit/>
          </a:bodyPr>
          <a:lstStyle/>
          <a:p>
            <a:pPr fontAlgn="base">
              <a:spcBef>
                <a:spcPct val="0"/>
              </a:spcBef>
              <a:spcAft>
                <a:spcPts val="1200"/>
              </a:spcAft>
            </a:pPr>
            <a:r>
              <a:rPr lang="en-US" sz="2000" b="1" dirty="0" err="1">
                <a:solidFill>
                  <a:srgbClr val="34845A"/>
                </a:solidFill>
                <a:latin typeface="Arial" pitchFamily="34" charset="0"/>
                <a:cs typeface="Arial" pitchFamily="34" charset="0"/>
              </a:rPr>
              <a:t>Demande</a:t>
            </a:r>
            <a:r>
              <a:rPr lang="en-US" sz="2000" b="1" dirty="0">
                <a:solidFill>
                  <a:srgbClr val="34845A"/>
                </a:solidFill>
                <a:latin typeface="Arial" pitchFamily="34" charset="0"/>
                <a:cs typeface="Arial" pitchFamily="34" charset="0"/>
              </a:rPr>
              <a:t> </a:t>
            </a:r>
            <a:r>
              <a:rPr lang="en-US" sz="2000" b="1" dirty="0" err="1">
                <a:solidFill>
                  <a:srgbClr val="34845A"/>
                </a:solidFill>
                <a:latin typeface="Arial" pitchFamily="34" charset="0"/>
                <a:cs typeface="Arial" pitchFamily="34" charset="0"/>
              </a:rPr>
              <a:t>soumise</a:t>
            </a:r>
            <a:r>
              <a:rPr lang="en-US" sz="2000" b="1" dirty="0">
                <a:solidFill>
                  <a:srgbClr val="34845A"/>
                </a:solidFill>
                <a:latin typeface="Arial" pitchFamily="34" charset="0"/>
                <a:cs typeface="Arial" pitchFamily="34" charset="0"/>
              </a:rPr>
              <a:t> par le </a:t>
            </a:r>
            <a:r>
              <a:rPr lang="en-US" sz="2000" b="1" dirty="0" err="1">
                <a:solidFill>
                  <a:srgbClr val="34845A"/>
                </a:solidFill>
                <a:latin typeface="Arial" pitchFamily="34" charset="0"/>
                <a:cs typeface="Arial" pitchFamily="34" charset="0"/>
              </a:rPr>
              <a:t>joueur</a:t>
            </a:r>
            <a:r>
              <a:rPr lang="en-US" sz="2000" b="1" dirty="0">
                <a:solidFill>
                  <a:srgbClr val="34845A"/>
                </a:solidFill>
                <a:latin typeface="Arial" pitchFamily="34" charset="0"/>
                <a:cs typeface="Arial" pitchFamily="34" charset="0"/>
              </a:rPr>
              <a:t> </a:t>
            </a:r>
            <a:r>
              <a:rPr lang="en-US" sz="2000" b="1" dirty="0" err="1">
                <a:solidFill>
                  <a:srgbClr val="34845A"/>
                </a:solidFill>
                <a:latin typeface="Arial" pitchFamily="34" charset="0"/>
                <a:cs typeface="Arial" pitchFamily="34" charset="0"/>
              </a:rPr>
              <a:t>lui-même</a:t>
            </a:r>
            <a:endParaRPr lang="en-US" sz="2000" b="1" dirty="0">
              <a:solidFill>
                <a:srgbClr val="34845A"/>
              </a:solidFill>
              <a:latin typeface="Arial" pitchFamily="34" charset="0"/>
              <a:cs typeface="Arial" pitchFamily="34" charset="0"/>
            </a:endParaRPr>
          </a:p>
          <a:p>
            <a:pPr fontAlgn="base">
              <a:spcBef>
                <a:spcPct val="0"/>
              </a:spcBef>
              <a:spcAft>
                <a:spcPts val="1200"/>
              </a:spcAft>
            </a:pPr>
            <a:r>
              <a:rPr lang="en-US" sz="2000" b="1" dirty="0">
                <a:solidFill>
                  <a:srgbClr val="34845A"/>
                </a:solidFill>
                <a:latin typeface="Arial" pitchFamily="34" charset="0"/>
                <a:cs typeface="Arial" pitchFamily="34" charset="0"/>
              </a:rPr>
              <a:t>Inscription immediate </a:t>
            </a:r>
            <a:r>
              <a:rPr lang="en-US" sz="2000" b="1" dirty="0" err="1">
                <a:solidFill>
                  <a:srgbClr val="34845A"/>
                </a:solidFill>
                <a:latin typeface="Arial" pitchFamily="34" charset="0"/>
                <a:cs typeface="Arial" pitchFamily="34" charset="0"/>
              </a:rPr>
              <a:t>dans</a:t>
            </a:r>
            <a:r>
              <a:rPr lang="en-US" sz="2000" b="1" dirty="0">
                <a:solidFill>
                  <a:srgbClr val="34845A"/>
                </a:solidFill>
                <a:latin typeface="Arial" pitchFamily="34" charset="0"/>
                <a:cs typeface="Arial" pitchFamily="34" charset="0"/>
              </a:rPr>
              <a:t> EPIS</a:t>
            </a:r>
          </a:p>
          <a:p>
            <a:pPr fontAlgn="base">
              <a:spcBef>
                <a:spcPct val="0"/>
              </a:spcBef>
              <a:spcAft>
                <a:spcPts val="1200"/>
              </a:spcAft>
            </a:pPr>
            <a:r>
              <a:rPr lang="en-US" sz="2000" b="1" dirty="0" err="1">
                <a:solidFill>
                  <a:srgbClr val="34845A"/>
                </a:solidFill>
                <a:latin typeface="Arial" pitchFamily="34" charset="0"/>
                <a:cs typeface="Arial" pitchFamily="34" charset="0"/>
              </a:rPr>
              <a:t>Durée</a:t>
            </a:r>
            <a:r>
              <a:rPr lang="en-US" sz="2000" b="1" dirty="0">
                <a:solidFill>
                  <a:srgbClr val="34845A"/>
                </a:solidFill>
                <a:latin typeface="Arial" pitchFamily="34" charset="0"/>
                <a:cs typeface="Arial" pitchFamily="34" charset="0"/>
              </a:rPr>
              <a:t> </a:t>
            </a:r>
            <a:r>
              <a:rPr lang="en-US" sz="2000" b="1" dirty="0" err="1">
                <a:solidFill>
                  <a:srgbClr val="34845A"/>
                </a:solidFill>
                <a:latin typeface="Arial" pitchFamily="34" charset="0"/>
                <a:cs typeface="Arial" pitchFamily="34" charset="0"/>
              </a:rPr>
              <a:t>indéterminée</a:t>
            </a:r>
            <a:endParaRPr lang="en-US" sz="2000" b="1" dirty="0">
              <a:solidFill>
                <a:srgbClr val="34845A"/>
              </a:solidFill>
              <a:latin typeface="Arial" pitchFamily="34" charset="0"/>
              <a:cs typeface="Arial" pitchFamily="34" charset="0"/>
            </a:endParaRPr>
          </a:p>
          <a:p>
            <a:pPr fontAlgn="base">
              <a:spcBef>
                <a:spcPct val="0"/>
              </a:spcBef>
              <a:spcAft>
                <a:spcPts val="1200"/>
              </a:spcAft>
            </a:pPr>
            <a:r>
              <a:rPr lang="en-US" sz="2000" b="1" dirty="0" err="1">
                <a:solidFill>
                  <a:srgbClr val="34845A"/>
                </a:solidFill>
                <a:latin typeface="Arial" pitchFamily="34" charset="0"/>
                <a:cs typeface="Arial" pitchFamily="34" charset="0"/>
                <a:sym typeface="Wingdings" panose="05000000000000000000" pitchFamily="2" charset="2"/>
              </a:rPr>
              <a:t>Période</a:t>
            </a:r>
            <a:r>
              <a:rPr lang="en-US" sz="2000" b="1" dirty="0">
                <a:solidFill>
                  <a:srgbClr val="34845A"/>
                </a:solidFill>
                <a:latin typeface="Arial" pitchFamily="34" charset="0"/>
                <a:cs typeface="Arial" pitchFamily="34" charset="0"/>
                <a:sym typeface="Wingdings" panose="05000000000000000000" pitchFamily="2" charset="2"/>
              </a:rPr>
              <a:t> </a:t>
            </a:r>
            <a:r>
              <a:rPr lang="en-US" sz="2000" b="1" dirty="0" err="1">
                <a:solidFill>
                  <a:srgbClr val="34845A"/>
                </a:solidFill>
                <a:latin typeface="Arial" pitchFamily="34" charset="0"/>
                <a:cs typeface="Arial" pitchFamily="34" charset="0"/>
                <a:sym typeface="Wingdings" panose="05000000000000000000" pitchFamily="2" charset="2"/>
              </a:rPr>
              <a:t>d’attente</a:t>
            </a:r>
            <a:r>
              <a:rPr lang="en-US" sz="2000" b="1" dirty="0">
                <a:solidFill>
                  <a:srgbClr val="34845A"/>
                </a:solidFill>
                <a:latin typeface="Arial" pitchFamily="34" charset="0"/>
                <a:cs typeface="Arial" pitchFamily="34" charset="0"/>
                <a:sym typeface="Wingdings" panose="05000000000000000000" pitchFamily="2" charset="2"/>
              </a:rPr>
              <a:t> de 3 </a:t>
            </a:r>
            <a:r>
              <a:rPr lang="en-US" sz="2000" b="1" dirty="0" err="1">
                <a:solidFill>
                  <a:srgbClr val="34845A"/>
                </a:solidFill>
                <a:latin typeface="Arial" pitchFamily="34" charset="0"/>
                <a:cs typeface="Arial" pitchFamily="34" charset="0"/>
                <a:sym typeface="Wingdings" panose="05000000000000000000" pitchFamily="2" charset="2"/>
              </a:rPr>
              <a:t>mois</a:t>
            </a:r>
            <a:r>
              <a:rPr lang="en-US" sz="2000" b="1" dirty="0">
                <a:solidFill>
                  <a:srgbClr val="34845A"/>
                </a:solidFill>
                <a:latin typeface="Arial" pitchFamily="34" charset="0"/>
                <a:cs typeface="Arial" pitchFamily="34" charset="0"/>
                <a:sym typeface="Wingdings" panose="05000000000000000000" pitchFamily="2" charset="2"/>
              </a:rPr>
              <a:t> </a:t>
            </a:r>
            <a:r>
              <a:rPr lang="en-US" sz="2000" b="1" dirty="0" err="1">
                <a:solidFill>
                  <a:srgbClr val="34845A"/>
                </a:solidFill>
                <a:latin typeface="Arial" pitchFamily="34" charset="0"/>
                <a:cs typeface="Arial" pitchFamily="34" charset="0"/>
                <a:sym typeface="Wingdings" panose="05000000000000000000" pitchFamily="2" charset="2"/>
              </a:rPr>
              <a:t>avant</a:t>
            </a:r>
            <a:r>
              <a:rPr lang="en-US" sz="2000" b="1" dirty="0">
                <a:solidFill>
                  <a:srgbClr val="34845A"/>
                </a:solidFill>
                <a:latin typeface="Arial" pitchFamily="34" charset="0"/>
                <a:cs typeface="Arial" pitchFamily="34" charset="0"/>
                <a:sym typeface="Wingdings" panose="05000000000000000000" pitchFamily="2" charset="2"/>
              </a:rPr>
              <a:t> </a:t>
            </a:r>
            <a:r>
              <a:rPr lang="en-US" sz="2000" b="1" dirty="0" err="1">
                <a:solidFill>
                  <a:srgbClr val="34845A"/>
                </a:solidFill>
                <a:latin typeface="Arial" pitchFamily="34" charset="0"/>
                <a:cs typeface="Arial" pitchFamily="34" charset="0"/>
                <a:sym typeface="Wingdings" panose="05000000000000000000" pitchFamily="2" charset="2"/>
              </a:rPr>
              <a:t>possibilité</a:t>
            </a:r>
            <a:r>
              <a:rPr lang="en-US" sz="2000" b="1" dirty="0">
                <a:solidFill>
                  <a:srgbClr val="34845A"/>
                </a:solidFill>
                <a:latin typeface="Arial" pitchFamily="34" charset="0"/>
                <a:cs typeface="Arial" pitchFamily="34" charset="0"/>
                <a:sym typeface="Wingdings" panose="05000000000000000000" pitchFamily="2" charset="2"/>
              </a:rPr>
              <a:t> de </a:t>
            </a:r>
            <a:r>
              <a:rPr lang="en-US" sz="2000" b="1" dirty="0" err="1">
                <a:solidFill>
                  <a:srgbClr val="34845A"/>
                </a:solidFill>
                <a:latin typeface="Arial" pitchFamily="34" charset="0"/>
                <a:cs typeface="Arial" pitchFamily="34" charset="0"/>
                <a:sym typeface="Wingdings" panose="05000000000000000000" pitchFamily="2" charset="2"/>
              </a:rPr>
              <a:t>levée</a:t>
            </a:r>
            <a:endParaRPr lang="en-US" sz="2000" b="1" dirty="0">
              <a:solidFill>
                <a:srgbClr val="34845A"/>
              </a:solidFill>
              <a:latin typeface="Arial" pitchFamily="34" charset="0"/>
              <a:cs typeface="Arial" pitchFamily="34" charset="0"/>
            </a:endParaRPr>
          </a:p>
        </p:txBody>
      </p:sp>
      <p:sp>
        <p:nvSpPr>
          <p:cNvPr id="19" name="Tekstvak 18"/>
          <p:cNvSpPr txBox="1"/>
          <p:nvPr/>
        </p:nvSpPr>
        <p:spPr>
          <a:xfrm>
            <a:off x="8994260" y="1274732"/>
            <a:ext cx="2536058" cy="784830"/>
          </a:xfrm>
          <a:prstGeom prst="rect">
            <a:avLst/>
          </a:prstGeom>
          <a:solidFill>
            <a:srgbClr val="843434"/>
          </a:solidFill>
        </p:spPr>
        <p:txBody>
          <a:bodyPr wrap="square" rtlCol="0">
            <a:spAutoFit/>
          </a:bodyPr>
          <a:lstStyle/>
          <a:p>
            <a:pPr algn="ctr" fontAlgn="base">
              <a:spcBef>
                <a:spcPct val="0"/>
              </a:spcBef>
              <a:spcAft>
                <a:spcPts val="600"/>
              </a:spcAft>
            </a:pPr>
            <a:r>
              <a:rPr lang="nl-BE" sz="2000" b="1" dirty="0" err="1">
                <a:solidFill>
                  <a:prstClr val="white"/>
                </a:solidFill>
                <a:latin typeface="Arial" pitchFamily="34" charset="0"/>
                <a:cs typeface="Arial" pitchFamily="34" charset="0"/>
              </a:rPr>
              <a:t>Exclusion</a:t>
            </a:r>
            <a:r>
              <a:rPr lang="nl-BE" sz="2000" b="1" dirty="0">
                <a:solidFill>
                  <a:prstClr val="white"/>
                </a:solidFill>
                <a:latin typeface="Arial" pitchFamily="34" charset="0"/>
                <a:cs typeface="Arial" pitchFamily="34" charset="0"/>
              </a:rPr>
              <a:t> </a:t>
            </a:r>
          </a:p>
          <a:p>
            <a:pPr algn="ctr" fontAlgn="base">
              <a:spcBef>
                <a:spcPct val="0"/>
              </a:spcBef>
              <a:spcAft>
                <a:spcPts val="600"/>
              </a:spcAft>
            </a:pPr>
            <a:r>
              <a:rPr lang="nl-BE" sz="2000" b="1" dirty="0" err="1">
                <a:solidFill>
                  <a:prstClr val="white"/>
                </a:solidFill>
                <a:latin typeface="Arial" pitchFamily="34" charset="0"/>
                <a:cs typeface="Arial" pitchFamily="34" charset="0"/>
              </a:rPr>
              <a:t>imposée</a:t>
            </a:r>
            <a:endParaRPr lang="nl-BE" sz="2000" b="1" dirty="0">
              <a:solidFill>
                <a:prstClr val="white"/>
              </a:solidFill>
              <a:latin typeface="Arial" pitchFamily="34" charset="0"/>
              <a:cs typeface="Arial" pitchFamily="34" charset="0"/>
            </a:endParaRPr>
          </a:p>
        </p:txBody>
      </p:sp>
      <p:sp>
        <p:nvSpPr>
          <p:cNvPr id="20" name="Afgeronde rechthoek 19"/>
          <p:cNvSpPr/>
          <p:nvPr/>
        </p:nvSpPr>
        <p:spPr>
          <a:xfrm>
            <a:off x="8788133" y="1127285"/>
            <a:ext cx="2982974" cy="5016773"/>
          </a:xfrm>
          <a:prstGeom prst="roundRect">
            <a:avLst>
              <a:gd name="adj" fmla="val 2437"/>
            </a:avLst>
          </a:prstGeom>
          <a:noFill/>
          <a:ln>
            <a:solidFill>
              <a:srgbClr val="84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2" name="Rechthoek 21"/>
          <p:cNvSpPr/>
          <p:nvPr/>
        </p:nvSpPr>
        <p:spPr>
          <a:xfrm>
            <a:off x="3264618" y="3933056"/>
            <a:ext cx="5413039" cy="1908215"/>
          </a:xfrm>
          <a:prstGeom prst="rect">
            <a:avLst/>
          </a:prstGeom>
        </p:spPr>
        <p:txBody>
          <a:bodyPr wrap="square">
            <a:spAutoFit/>
          </a:bodyPr>
          <a:lstStyle/>
          <a:p>
            <a:pPr algn="r" fontAlgn="base">
              <a:spcBef>
                <a:spcPct val="0"/>
              </a:spcBef>
              <a:spcAft>
                <a:spcPts val="1200"/>
              </a:spcAft>
            </a:pPr>
            <a:r>
              <a:rPr lang="nl-NL" sz="2200" b="1" dirty="0" err="1">
                <a:solidFill>
                  <a:srgbClr val="843434"/>
                </a:solidFill>
                <a:latin typeface="Arial" pitchFamily="34" charset="0"/>
                <a:cs typeface="Arial" pitchFamily="34" charset="0"/>
              </a:rPr>
              <a:t>Demande</a:t>
            </a:r>
            <a:r>
              <a:rPr lang="nl-NL" sz="2200" b="1" dirty="0">
                <a:solidFill>
                  <a:srgbClr val="843434"/>
                </a:solidFill>
                <a:latin typeface="Arial" pitchFamily="34" charset="0"/>
                <a:cs typeface="Arial" pitchFamily="34" charset="0"/>
              </a:rPr>
              <a:t> </a:t>
            </a:r>
            <a:r>
              <a:rPr lang="nl-NL" sz="2200" b="1" dirty="0" err="1">
                <a:solidFill>
                  <a:srgbClr val="843434"/>
                </a:solidFill>
                <a:latin typeface="Arial" pitchFamily="34" charset="0"/>
                <a:cs typeface="Arial" pitchFamily="34" charset="0"/>
              </a:rPr>
              <a:t>soumise</a:t>
            </a:r>
            <a:r>
              <a:rPr lang="nl-NL" sz="2200" b="1" dirty="0">
                <a:solidFill>
                  <a:srgbClr val="843434"/>
                </a:solidFill>
                <a:latin typeface="Arial" pitchFamily="34" charset="0"/>
                <a:cs typeface="Arial" pitchFamily="34" charset="0"/>
              </a:rPr>
              <a:t> par </a:t>
            </a:r>
            <a:r>
              <a:rPr lang="nl-NL" sz="2200" b="1" dirty="0" err="1">
                <a:solidFill>
                  <a:srgbClr val="843434"/>
                </a:solidFill>
                <a:latin typeface="Arial" pitchFamily="34" charset="0"/>
                <a:cs typeface="Arial" pitchFamily="34" charset="0"/>
              </a:rPr>
              <a:t>un</a:t>
            </a:r>
            <a:r>
              <a:rPr lang="nl-NL" sz="2200" b="1" dirty="0">
                <a:solidFill>
                  <a:srgbClr val="843434"/>
                </a:solidFill>
                <a:latin typeface="Arial" pitchFamily="34" charset="0"/>
                <a:cs typeface="Arial" pitchFamily="34" charset="0"/>
              </a:rPr>
              <a:t> </a:t>
            </a:r>
            <a:r>
              <a:rPr lang="nl-NL" sz="2200" b="1" dirty="0" err="1">
                <a:solidFill>
                  <a:srgbClr val="843434"/>
                </a:solidFill>
                <a:latin typeface="Arial" pitchFamily="34" charset="0"/>
                <a:cs typeface="Arial" pitchFamily="34" charset="0"/>
              </a:rPr>
              <a:t>tiers</a:t>
            </a:r>
            <a:endParaRPr lang="nl-NL" sz="2200" b="1" dirty="0">
              <a:solidFill>
                <a:srgbClr val="843434"/>
              </a:solidFill>
              <a:latin typeface="Arial" pitchFamily="34" charset="0"/>
              <a:cs typeface="Arial" pitchFamily="34" charset="0"/>
            </a:endParaRPr>
          </a:p>
          <a:p>
            <a:pPr algn="r" fontAlgn="base">
              <a:spcBef>
                <a:spcPct val="0"/>
              </a:spcBef>
              <a:spcAft>
                <a:spcPts val="1200"/>
              </a:spcAft>
            </a:pPr>
            <a:r>
              <a:rPr lang="nl-NL" sz="2200" b="1" dirty="0" err="1">
                <a:solidFill>
                  <a:srgbClr val="843434"/>
                </a:solidFill>
                <a:latin typeface="Arial" pitchFamily="34" charset="0"/>
                <a:cs typeface="Arial" pitchFamily="34" charset="0"/>
              </a:rPr>
              <a:t>Inscription</a:t>
            </a:r>
            <a:r>
              <a:rPr lang="nl-NL" sz="2200" b="1" dirty="0">
                <a:solidFill>
                  <a:srgbClr val="843434"/>
                </a:solidFill>
                <a:latin typeface="Arial" pitchFamily="34" charset="0"/>
                <a:cs typeface="Arial" pitchFamily="34" charset="0"/>
              </a:rPr>
              <a:t> non </a:t>
            </a:r>
            <a:r>
              <a:rPr lang="nl-NL" sz="2200" b="1" dirty="0" err="1">
                <a:solidFill>
                  <a:srgbClr val="843434"/>
                </a:solidFill>
                <a:latin typeface="Arial" pitchFamily="34" charset="0"/>
                <a:cs typeface="Arial" pitchFamily="34" charset="0"/>
              </a:rPr>
              <a:t>immédiate</a:t>
            </a:r>
            <a:r>
              <a:rPr lang="nl-NL" sz="2200" b="1" dirty="0">
                <a:solidFill>
                  <a:srgbClr val="843434"/>
                </a:solidFill>
                <a:latin typeface="Arial" pitchFamily="34" charset="0"/>
                <a:cs typeface="Arial" pitchFamily="34" charset="0"/>
              </a:rPr>
              <a:t> dans EPIS</a:t>
            </a:r>
          </a:p>
          <a:p>
            <a:pPr algn="r" fontAlgn="base">
              <a:spcBef>
                <a:spcPct val="0"/>
              </a:spcBef>
              <a:spcAft>
                <a:spcPts val="1200"/>
              </a:spcAft>
            </a:pPr>
            <a:r>
              <a:rPr lang="nl-NL" sz="2200" b="1" dirty="0" err="1">
                <a:solidFill>
                  <a:srgbClr val="843434"/>
                </a:solidFill>
                <a:latin typeface="Arial" pitchFamily="34" charset="0"/>
                <a:cs typeface="Arial" pitchFamily="34" charset="0"/>
              </a:rPr>
              <a:t>Validité</a:t>
            </a:r>
            <a:r>
              <a:rPr lang="nl-NL" sz="2200" b="1" dirty="0">
                <a:solidFill>
                  <a:srgbClr val="843434"/>
                </a:solidFill>
                <a:latin typeface="Arial" pitchFamily="34" charset="0"/>
                <a:cs typeface="Arial" pitchFamily="34" charset="0"/>
              </a:rPr>
              <a:t> minimum </a:t>
            </a:r>
            <a:r>
              <a:rPr lang="nl-NL" sz="2200" b="1" dirty="0" err="1">
                <a:solidFill>
                  <a:srgbClr val="843434"/>
                </a:solidFill>
                <a:latin typeface="Arial" pitchFamily="34" charset="0"/>
                <a:cs typeface="Arial" pitchFamily="34" charset="0"/>
              </a:rPr>
              <a:t>d’une</a:t>
            </a:r>
            <a:r>
              <a:rPr lang="nl-NL" sz="2200" b="1" dirty="0">
                <a:solidFill>
                  <a:srgbClr val="843434"/>
                </a:solidFill>
                <a:latin typeface="Arial" pitchFamily="34" charset="0"/>
                <a:cs typeface="Arial" pitchFamily="34" charset="0"/>
              </a:rPr>
              <a:t> </a:t>
            </a:r>
            <a:r>
              <a:rPr lang="nl-NL" sz="2200" b="1" dirty="0" err="1">
                <a:solidFill>
                  <a:srgbClr val="843434"/>
                </a:solidFill>
                <a:latin typeface="Arial" pitchFamily="34" charset="0"/>
                <a:cs typeface="Arial" pitchFamily="34" charset="0"/>
              </a:rPr>
              <a:t>année</a:t>
            </a:r>
            <a:r>
              <a:rPr lang="nl-NL" sz="2200" b="1" dirty="0">
                <a:solidFill>
                  <a:srgbClr val="843434"/>
                </a:solidFill>
                <a:latin typeface="Arial" pitchFamily="34" charset="0"/>
                <a:cs typeface="Arial" pitchFamily="34" charset="0"/>
              </a:rPr>
              <a:t> </a:t>
            </a:r>
          </a:p>
          <a:p>
            <a:pPr algn="r" fontAlgn="base">
              <a:spcBef>
                <a:spcPct val="0"/>
              </a:spcBef>
              <a:spcAft>
                <a:spcPts val="1200"/>
              </a:spcAft>
            </a:pPr>
            <a:r>
              <a:rPr lang="nl-NL" sz="2200" b="1" dirty="0" err="1">
                <a:solidFill>
                  <a:srgbClr val="843434"/>
                </a:solidFill>
                <a:latin typeface="Arial" pitchFamily="34" charset="0"/>
                <a:cs typeface="Arial" pitchFamily="34" charset="0"/>
                <a:sym typeface="Wingdings" panose="05000000000000000000" pitchFamily="2" charset="2"/>
              </a:rPr>
              <a:t>Recours</a:t>
            </a:r>
            <a:r>
              <a:rPr lang="nl-NL" sz="2200" b="1" dirty="0">
                <a:solidFill>
                  <a:srgbClr val="843434"/>
                </a:solidFill>
                <a:latin typeface="Arial" pitchFamily="34" charset="0"/>
                <a:cs typeface="Arial" pitchFamily="34" charset="0"/>
                <a:sym typeface="Wingdings" panose="05000000000000000000" pitchFamily="2" charset="2"/>
              </a:rPr>
              <a:t>  </a:t>
            </a:r>
            <a:r>
              <a:rPr lang="nl-NL" sz="2200" b="1" dirty="0" err="1">
                <a:solidFill>
                  <a:srgbClr val="843434"/>
                </a:solidFill>
                <a:latin typeface="Arial" pitchFamily="34" charset="0"/>
                <a:cs typeface="Arial" pitchFamily="34" charset="0"/>
                <a:sym typeface="Wingdings" panose="05000000000000000000" pitchFamily="2" charset="2"/>
              </a:rPr>
              <a:t>Conseil</a:t>
            </a:r>
            <a:r>
              <a:rPr lang="nl-NL" sz="2200" b="1" dirty="0">
                <a:solidFill>
                  <a:srgbClr val="843434"/>
                </a:solidFill>
                <a:latin typeface="Arial" pitchFamily="34" charset="0"/>
                <a:cs typeface="Arial" pitchFamily="34" charset="0"/>
                <a:sym typeface="Wingdings" panose="05000000000000000000" pitchFamily="2" charset="2"/>
              </a:rPr>
              <a:t> </a:t>
            </a:r>
            <a:r>
              <a:rPr lang="nl-NL" sz="2200" b="1" dirty="0" err="1">
                <a:solidFill>
                  <a:srgbClr val="843434"/>
                </a:solidFill>
                <a:latin typeface="Arial" pitchFamily="34" charset="0"/>
                <a:cs typeface="Arial" pitchFamily="34" charset="0"/>
                <a:sym typeface="Wingdings" panose="05000000000000000000" pitchFamily="2" charset="2"/>
              </a:rPr>
              <a:t>d’Etat</a:t>
            </a:r>
            <a:endParaRPr lang="nl-NL" sz="2200" b="1" dirty="0">
              <a:solidFill>
                <a:srgbClr val="843434"/>
              </a:solidFill>
              <a:latin typeface="Arial" pitchFamily="34" charset="0"/>
              <a:cs typeface="Arial" pitchFamily="34" charset="0"/>
            </a:endParaRPr>
          </a:p>
        </p:txBody>
      </p:sp>
      <p:cxnSp>
        <p:nvCxnSpPr>
          <p:cNvPr id="4" name="Rechte verbindingslijn 3"/>
          <p:cNvCxnSpPr/>
          <p:nvPr/>
        </p:nvCxnSpPr>
        <p:spPr>
          <a:xfrm>
            <a:off x="3647728" y="3573016"/>
            <a:ext cx="43924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5"/>
          <a:stretch>
            <a:fillRect/>
          </a:stretch>
        </p:blipFill>
        <p:spPr>
          <a:xfrm>
            <a:off x="523125" y="2129612"/>
            <a:ext cx="2541513" cy="3971537"/>
          </a:xfrm>
          <a:prstGeom prst="rect">
            <a:avLst/>
          </a:prstGeom>
        </p:spPr>
      </p:pic>
      <p:pic>
        <p:nvPicPr>
          <p:cNvPr id="5" name="Afbeelding 4"/>
          <p:cNvPicPr>
            <a:picLocks noChangeAspect="1"/>
          </p:cNvPicPr>
          <p:nvPr/>
        </p:nvPicPr>
        <p:blipFill>
          <a:blip r:embed="rId6"/>
          <a:stretch>
            <a:fillRect/>
          </a:stretch>
        </p:blipFill>
        <p:spPr>
          <a:xfrm>
            <a:off x="8934713" y="2042252"/>
            <a:ext cx="2655151" cy="4042172"/>
          </a:xfrm>
          <a:prstGeom prst="rect">
            <a:avLst/>
          </a:prstGeom>
        </p:spPr>
      </p:pic>
    </p:spTree>
    <p:extLst>
      <p:ext uri="{BB962C8B-B14F-4D97-AF65-F5344CB8AC3E}">
        <p14:creationId xmlns:p14="http://schemas.microsoft.com/office/powerpoint/2010/main" val="58982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0796" y="805926"/>
            <a:ext cx="10972800" cy="1143000"/>
          </a:xfrm>
        </p:spPr>
        <p:txBody>
          <a:bodyPr/>
          <a:lstStyle/>
          <a:p>
            <a:r>
              <a:rPr lang="nl-BE" sz="2800" b="1" dirty="0" err="1">
                <a:solidFill>
                  <a:srgbClr val="7DA4C1"/>
                </a:solidFill>
              </a:rPr>
              <a:t>Depuis</a:t>
            </a:r>
            <a:r>
              <a:rPr lang="nl-BE" sz="2800" b="1" dirty="0">
                <a:solidFill>
                  <a:srgbClr val="7DA4C1"/>
                </a:solidFill>
              </a:rPr>
              <a:t> </a:t>
            </a:r>
            <a:r>
              <a:rPr lang="nl-BE" sz="2800" b="1" dirty="0" err="1">
                <a:solidFill>
                  <a:srgbClr val="7DA4C1"/>
                </a:solidFill>
              </a:rPr>
              <a:t>octobre</a:t>
            </a:r>
            <a:r>
              <a:rPr lang="nl-BE" sz="2800" b="1" dirty="0">
                <a:solidFill>
                  <a:srgbClr val="7DA4C1"/>
                </a:solidFill>
              </a:rPr>
              <a:t> 2021, les </a:t>
            </a:r>
            <a:r>
              <a:rPr lang="nl-BE" sz="2800" b="1" dirty="0" err="1">
                <a:solidFill>
                  <a:srgbClr val="7DA4C1"/>
                </a:solidFill>
              </a:rPr>
              <a:t>joueurs</a:t>
            </a:r>
            <a:r>
              <a:rPr lang="nl-BE" sz="2800" b="1" dirty="0">
                <a:solidFill>
                  <a:srgbClr val="7DA4C1"/>
                </a:solidFill>
              </a:rPr>
              <a:t> ont la </a:t>
            </a:r>
            <a:r>
              <a:rPr lang="nl-BE" sz="2800" b="1" dirty="0" err="1">
                <a:solidFill>
                  <a:srgbClr val="7DA4C1"/>
                </a:solidFill>
              </a:rPr>
              <a:t>possibilité</a:t>
            </a:r>
            <a:r>
              <a:rPr lang="nl-BE" sz="2800" b="1" dirty="0">
                <a:solidFill>
                  <a:srgbClr val="7DA4C1"/>
                </a:solidFill>
              </a:rPr>
              <a:t> de </a:t>
            </a:r>
            <a:r>
              <a:rPr lang="nl-BE" sz="2800" b="1" dirty="0" err="1">
                <a:solidFill>
                  <a:srgbClr val="7DA4C1"/>
                </a:solidFill>
              </a:rPr>
              <a:t>demander</a:t>
            </a:r>
            <a:r>
              <a:rPr lang="nl-BE" sz="2800" b="1" dirty="0">
                <a:solidFill>
                  <a:srgbClr val="7DA4C1"/>
                </a:solidFill>
              </a:rPr>
              <a:t> </a:t>
            </a:r>
            <a:r>
              <a:rPr lang="nl-BE" sz="2800" b="1" dirty="0" err="1">
                <a:solidFill>
                  <a:srgbClr val="7DA4C1"/>
                </a:solidFill>
              </a:rPr>
              <a:t>une</a:t>
            </a:r>
            <a:r>
              <a:rPr lang="nl-BE" sz="2800" b="1" dirty="0">
                <a:solidFill>
                  <a:srgbClr val="7DA4C1"/>
                </a:solidFill>
              </a:rPr>
              <a:t> </a:t>
            </a:r>
            <a:r>
              <a:rPr lang="nl-BE" sz="2800" b="1" dirty="0" err="1">
                <a:solidFill>
                  <a:srgbClr val="7DA4C1"/>
                </a:solidFill>
              </a:rPr>
              <a:t>interdiction</a:t>
            </a:r>
            <a:r>
              <a:rPr lang="nl-BE" sz="2800" b="1" dirty="0">
                <a:solidFill>
                  <a:srgbClr val="7DA4C1"/>
                </a:solidFill>
              </a:rPr>
              <a:t> de jeu pour </a:t>
            </a:r>
            <a:r>
              <a:rPr lang="nl-BE" sz="2800" b="1" dirty="0" err="1">
                <a:solidFill>
                  <a:srgbClr val="7DA4C1"/>
                </a:solidFill>
              </a:rPr>
              <a:t>eux-mêmes</a:t>
            </a:r>
            <a:r>
              <a:rPr lang="nl-BE" sz="2800" b="1" dirty="0">
                <a:solidFill>
                  <a:srgbClr val="7DA4C1"/>
                </a:solidFill>
              </a:rPr>
              <a:t> en </a:t>
            </a:r>
            <a:r>
              <a:rPr lang="nl-BE" sz="2800" b="1" dirty="0" err="1">
                <a:solidFill>
                  <a:srgbClr val="7DA4C1"/>
                </a:solidFill>
              </a:rPr>
              <a:t>quelques</a:t>
            </a:r>
            <a:r>
              <a:rPr lang="nl-BE" sz="2800" b="1" dirty="0">
                <a:solidFill>
                  <a:srgbClr val="7DA4C1"/>
                </a:solidFill>
              </a:rPr>
              <a:t> </a:t>
            </a:r>
            <a:r>
              <a:rPr lang="nl-BE" sz="2800" b="1" dirty="0" err="1">
                <a:solidFill>
                  <a:srgbClr val="7DA4C1"/>
                </a:solidFill>
              </a:rPr>
              <a:t>clics</a:t>
            </a:r>
            <a:r>
              <a:rPr lang="nl-BE" sz="2800" b="1" dirty="0">
                <a:solidFill>
                  <a:srgbClr val="7DA4C1"/>
                </a:solidFill>
              </a:rPr>
              <a:t> à </a:t>
            </a:r>
            <a:r>
              <a:rPr lang="nl-BE" sz="2800" b="1" dirty="0" err="1">
                <a:solidFill>
                  <a:srgbClr val="7DA4C1"/>
                </a:solidFill>
              </a:rPr>
              <a:t>l’aide</a:t>
            </a:r>
            <a:r>
              <a:rPr lang="nl-BE" sz="2800" b="1" dirty="0">
                <a:solidFill>
                  <a:srgbClr val="7DA4C1"/>
                </a:solidFill>
              </a:rPr>
              <a:t> de leur carte </a:t>
            </a:r>
            <a:r>
              <a:rPr lang="nl-BE" sz="2800" b="1" dirty="0" err="1">
                <a:solidFill>
                  <a:srgbClr val="7DA4C1"/>
                </a:solidFill>
              </a:rPr>
              <a:t>d’identité</a:t>
            </a:r>
            <a:r>
              <a:rPr lang="nl-BE" sz="2800" b="1" dirty="0">
                <a:solidFill>
                  <a:srgbClr val="7DA4C1"/>
                </a:solidFill>
              </a:rPr>
              <a:t> et </a:t>
            </a:r>
            <a:r>
              <a:rPr lang="nl-BE" sz="2800" b="1" dirty="0" err="1">
                <a:solidFill>
                  <a:srgbClr val="7DA4C1"/>
                </a:solidFill>
              </a:rPr>
              <a:t>d’un</a:t>
            </a:r>
            <a:r>
              <a:rPr lang="nl-BE" sz="2800" b="1" dirty="0">
                <a:solidFill>
                  <a:srgbClr val="7DA4C1"/>
                </a:solidFill>
              </a:rPr>
              <a:t> </a:t>
            </a:r>
            <a:r>
              <a:rPr lang="nl-BE" sz="2800" b="1" dirty="0" err="1">
                <a:solidFill>
                  <a:srgbClr val="7DA4C1"/>
                </a:solidFill>
              </a:rPr>
              <a:t>lecteur</a:t>
            </a:r>
            <a:r>
              <a:rPr lang="nl-BE" sz="2800" b="1" dirty="0">
                <a:solidFill>
                  <a:srgbClr val="7DA4C1"/>
                </a:solidFill>
              </a:rPr>
              <a:t> de cartes </a:t>
            </a:r>
            <a:r>
              <a:rPr lang="nl-BE" sz="2800" b="1" dirty="0" err="1">
                <a:solidFill>
                  <a:srgbClr val="7DA4C1"/>
                </a:solidFill>
              </a:rPr>
              <a:t>ou</a:t>
            </a:r>
            <a:r>
              <a:rPr lang="nl-BE" sz="2800" b="1" dirty="0">
                <a:solidFill>
                  <a:srgbClr val="7DA4C1"/>
                </a:solidFill>
              </a:rPr>
              <a:t> de </a:t>
            </a:r>
            <a:r>
              <a:rPr lang="nl-BE" sz="2800" b="1" dirty="0" err="1">
                <a:solidFill>
                  <a:srgbClr val="7DA4C1"/>
                </a:solidFill>
              </a:rPr>
              <a:t>l’application</a:t>
            </a:r>
            <a:r>
              <a:rPr lang="nl-BE" sz="2800" b="1" dirty="0">
                <a:solidFill>
                  <a:srgbClr val="7DA4C1"/>
                </a:solidFill>
              </a:rPr>
              <a:t> </a:t>
            </a:r>
            <a:r>
              <a:rPr lang="nl-BE" sz="2800" b="1" dirty="0" err="1">
                <a:solidFill>
                  <a:srgbClr val="7DA4C1"/>
                </a:solidFill>
              </a:rPr>
              <a:t>Itsme</a:t>
            </a:r>
            <a:endParaRPr lang="nl-BE" sz="2800" b="1" dirty="0">
              <a:solidFill>
                <a:srgbClr val="7DA4C1"/>
              </a:solidFill>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47" y="6291113"/>
            <a:ext cx="11854098" cy="398935"/>
          </a:xfrm>
        </p:spPr>
      </p:pic>
      <p:pic>
        <p:nvPicPr>
          <p:cNvPr id="9" name="Afbeelding 8"/>
          <p:cNvPicPr>
            <a:picLocks noChangeAspect="1"/>
          </p:cNvPicPr>
          <p:nvPr/>
        </p:nvPicPr>
        <p:blipFill>
          <a:blip r:embed="rId3"/>
          <a:stretch>
            <a:fillRect/>
          </a:stretch>
        </p:blipFill>
        <p:spPr>
          <a:xfrm>
            <a:off x="5558741" y="2554702"/>
            <a:ext cx="5820587" cy="3458058"/>
          </a:xfrm>
          <a:prstGeom prst="rect">
            <a:avLst/>
          </a:prstGeom>
        </p:spPr>
      </p:pic>
      <p:pic>
        <p:nvPicPr>
          <p:cNvPr id="10" name="Afbeelding 9"/>
          <p:cNvPicPr>
            <a:picLocks noChangeAspect="1"/>
          </p:cNvPicPr>
          <p:nvPr/>
        </p:nvPicPr>
        <p:blipFill>
          <a:blip r:embed="rId4"/>
          <a:stretch>
            <a:fillRect/>
          </a:stretch>
        </p:blipFill>
        <p:spPr>
          <a:xfrm>
            <a:off x="1261509" y="2811877"/>
            <a:ext cx="3622273" cy="1753334"/>
          </a:xfrm>
          <a:prstGeom prst="rect">
            <a:avLst/>
          </a:prstGeom>
        </p:spPr>
      </p:pic>
      <p:pic>
        <p:nvPicPr>
          <p:cNvPr id="11" name="Afbeelding 10"/>
          <p:cNvPicPr>
            <a:picLocks noChangeAspect="1"/>
          </p:cNvPicPr>
          <p:nvPr/>
        </p:nvPicPr>
        <p:blipFill>
          <a:blip r:embed="rId5"/>
          <a:stretch>
            <a:fillRect/>
          </a:stretch>
        </p:blipFill>
        <p:spPr>
          <a:xfrm>
            <a:off x="1244724" y="4477832"/>
            <a:ext cx="3639058" cy="1371791"/>
          </a:xfrm>
          <a:prstGeom prst="rect">
            <a:avLst/>
          </a:prstGeom>
        </p:spPr>
      </p:pic>
    </p:spTree>
    <p:extLst>
      <p:ext uri="{BB962C8B-B14F-4D97-AF65-F5344CB8AC3E}">
        <p14:creationId xmlns:p14="http://schemas.microsoft.com/office/powerpoint/2010/main" val="4032043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9CFE9047-10C0-4F0A-8294-F857751C3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87340" y="401990"/>
            <a:ext cx="2286766" cy="888296"/>
          </a:xfrm>
          <a:prstGeom prst="rect">
            <a:avLst/>
          </a:prstGeom>
          <a:noFill/>
          <a:ln w="9525">
            <a:noFill/>
            <a:miter lim="800000"/>
            <a:headEnd/>
            <a:tailEnd/>
          </a:ln>
        </p:spPr>
      </p:pic>
      <p:cxnSp>
        <p:nvCxnSpPr>
          <p:cNvPr id="12" name="Rechte verbindingslijn 11">
            <a:extLst>
              <a:ext uri="{FF2B5EF4-FFF2-40B4-BE49-F238E27FC236}">
                <a16:creationId xmlns:a16="http://schemas.microsoft.com/office/drawing/2014/main" id="{356934FD-39C9-4EC6-ABD9-BB30BBC4C076}"/>
              </a:ext>
            </a:extLst>
          </p:cNvPr>
          <p:cNvCxnSpPr>
            <a:cxnSpLocks/>
          </p:cNvCxnSpPr>
          <p:nvPr/>
        </p:nvCxnSpPr>
        <p:spPr>
          <a:xfrm>
            <a:off x="6384032" y="1628800"/>
            <a:ext cx="0" cy="366514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E93A173D-9BD8-439F-9F32-8FE6BE286FB2}"/>
              </a:ext>
            </a:extLst>
          </p:cNvPr>
          <p:cNvSpPr txBox="1"/>
          <p:nvPr/>
        </p:nvSpPr>
        <p:spPr>
          <a:xfrm>
            <a:off x="1216467" y="3570584"/>
            <a:ext cx="3195302" cy="1384995"/>
          </a:xfrm>
          <a:prstGeom prst="rect">
            <a:avLst/>
          </a:prstGeom>
          <a:solidFill>
            <a:srgbClr val="843434"/>
          </a:solidFill>
        </p:spPr>
        <p:txBody>
          <a:bodyPr wrap="square" rtlCol="0">
            <a:spAutoFit/>
          </a:bodyPr>
          <a:lstStyle/>
          <a:p>
            <a:pPr algn="ctr">
              <a:spcAft>
                <a:spcPts val="600"/>
              </a:spcAft>
            </a:pPr>
            <a:r>
              <a:rPr lang="nl-BE" sz="2800" b="1" dirty="0">
                <a:solidFill>
                  <a:schemeClr val="bg1"/>
                </a:solidFill>
              </a:rPr>
              <a:t>Approche </a:t>
            </a:r>
            <a:r>
              <a:rPr lang="nl-BE" sz="2800" b="1" dirty="0" err="1">
                <a:solidFill>
                  <a:schemeClr val="bg1"/>
                </a:solidFill>
              </a:rPr>
              <a:t>répressive</a:t>
            </a:r>
            <a:r>
              <a:rPr lang="nl-BE" sz="2800" b="1" dirty="0">
                <a:solidFill>
                  <a:schemeClr val="bg1"/>
                </a:solidFill>
              </a:rPr>
              <a:t> </a:t>
            </a:r>
            <a:r>
              <a:rPr lang="nl-BE" sz="2800" b="1" dirty="0" err="1">
                <a:solidFill>
                  <a:schemeClr val="bg1"/>
                </a:solidFill>
              </a:rPr>
              <a:t>ou</a:t>
            </a:r>
            <a:r>
              <a:rPr lang="nl-BE" sz="2800" b="1" dirty="0">
                <a:solidFill>
                  <a:schemeClr val="bg1"/>
                </a:solidFill>
              </a:rPr>
              <a:t> </a:t>
            </a:r>
            <a:r>
              <a:rPr lang="nl-BE" sz="2800" b="1" dirty="0" err="1">
                <a:solidFill>
                  <a:schemeClr val="bg1"/>
                </a:solidFill>
              </a:rPr>
              <a:t>curative</a:t>
            </a:r>
            <a:endParaRPr lang="nl-BE" sz="2400" b="1" dirty="0">
              <a:solidFill>
                <a:schemeClr val="bg1"/>
              </a:solidFill>
            </a:endParaRPr>
          </a:p>
        </p:txBody>
      </p:sp>
      <p:sp>
        <p:nvSpPr>
          <p:cNvPr id="14" name="Tekstvak 13">
            <a:extLst>
              <a:ext uri="{FF2B5EF4-FFF2-40B4-BE49-F238E27FC236}">
                <a16:creationId xmlns:a16="http://schemas.microsoft.com/office/drawing/2014/main" id="{64DD2AB9-2710-4EA4-9806-A94343FC0CA5}"/>
              </a:ext>
            </a:extLst>
          </p:cNvPr>
          <p:cNvSpPr txBox="1"/>
          <p:nvPr/>
        </p:nvSpPr>
        <p:spPr>
          <a:xfrm>
            <a:off x="7634848" y="3622184"/>
            <a:ext cx="3274196" cy="954107"/>
          </a:xfrm>
          <a:prstGeom prst="rect">
            <a:avLst/>
          </a:prstGeom>
          <a:solidFill>
            <a:srgbClr val="34845A"/>
          </a:solidFill>
        </p:spPr>
        <p:txBody>
          <a:bodyPr wrap="square" rtlCol="0">
            <a:spAutoFit/>
          </a:bodyPr>
          <a:lstStyle/>
          <a:p>
            <a:pPr algn="ctr">
              <a:spcAft>
                <a:spcPts val="600"/>
              </a:spcAft>
            </a:pPr>
            <a:r>
              <a:rPr lang="nl-BE" sz="2800" b="1" dirty="0">
                <a:solidFill>
                  <a:schemeClr val="bg1"/>
                </a:solidFill>
              </a:rPr>
              <a:t>Approche </a:t>
            </a:r>
            <a:r>
              <a:rPr lang="nl-BE" sz="2800" b="1" dirty="0" err="1">
                <a:solidFill>
                  <a:schemeClr val="bg1"/>
                </a:solidFill>
              </a:rPr>
              <a:t>informative</a:t>
            </a:r>
            <a:endParaRPr lang="nl-BE" sz="2400" b="1" dirty="0">
              <a:solidFill>
                <a:schemeClr val="bg1"/>
              </a:solidFill>
            </a:endParaRPr>
          </a:p>
        </p:txBody>
      </p:sp>
      <p:sp>
        <p:nvSpPr>
          <p:cNvPr id="16" name="Tekstvak 15">
            <a:extLst>
              <a:ext uri="{FF2B5EF4-FFF2-40B4-BE49-F238E27FC236}">
                <a16:creationId xmlns:a16="http://schemas.microsoft.com/office/drawing/2014/main" id="{FB6E6DE9-B5AB-4982-B467-B8C97EA87949}"/>
              </a:ext>
            </a:extLst>
          </p:cNvPr>
          <p:cNvSpPr txBox="1"/>
          <p:nvPr/>
        </p:nvSpPr>
        <p:spPr>
          <a:xfrm>
            <a:off x="1031702" y="4884640"/>
            <a:ext cx="4101516" cy="584775"/>
          </a:xfrm>
          <a:prstGeom prst="rect">
            <a:avLst/>
          </a:prstGeom>
          <a:noFill/>
        </p:spPr>
        <p:txBody>
          <a:bodyPr wrap="square">
            <a:spAutoFit/>
          </a:bodyPr>
          <a:lstStyle/>
          <a:p>
            <a:pPr algn="ctr"/>
            <a:r>
              <a:rPr lang="fr-FR" sz="3200" i="1" dirty="0">
                <a:solidFill>
                  <a:schemeClr val="tx1">
                    <a:lumMod val="50000"/>
                    <a:lumOff val="50000"/>
                  </a:schemeClr>
                </a:solidFill>
              </a:rPr>
              <a:t>Le mal est fait</a:t>
            </a:r>
            <a:endParaRPr lang="nl-BE" sz="3200" i="1" dirty="0">
              <a:solidFill>
                <a:schemeClr val="tx1">
                  <a:lumMod val="50000"/>
                  <a:lumOff val="50000"/>
                </a:schemeClr>
              </a:solidFill>
            </a:endParaRPr>
          </a:p>
        </p:txBody>
      </p:sp>
      <p:sp>
        <p:nvSpPr>
          <p:cNvPr id="18" name="Tekstvak 17">
            <a:extLst>
              <a:ext uri="{FF2B5EF4-FFF2-40B4-BE49-F238E27FC236}">
                <a16:creationId xmlns:a16="http://schemas.microsoft.com/office/drawing/2014/main" id="{6CF9E1F8-864F-4F2C-BB2A-B5BE60B2DAD6}"/>
              </a:ext>
            </a:extLst>
          </p:cNvPr>
          <p:cNvSpPr txBox="1"/>
          <p:nvPr/>
        </p:nvSpPr>
        <p:spPr>
          <a:xfrm>
            <a:off x="7167024" y="4832987"/>
            <a:ext cx="4209844" cy="584775"/>
          </a:xfrm>
          <a:prstGeom prst="rect">
            <a:avLst/>
          </a:prstGeom>
          <a:noFill/>
        </p:spPr>
        <p:txBody>
          <a:bodyPr wrap="square">
            <a:spAutoFit/>
          </a:bodyPr>
          <a:lstStyle/>
          <a:p>
            <a:pPr algn="ctr"/>
            <a:r>
              <a:rPr lang="nl-BE" sz="3200" i="1" dirty="0" err="1">
                <a:solidFill>
                  <a:schemeClr val="tx1">
                    <a:lumMod val="50000"/>
                    <a:lumOff val="50000"/>
                  </a:schemeClr>
                </a:solidFill>
              </a:rPr>
              <a:t>Agir</a:t>
            </a:r>
            <a:r>
              <a:rPr lang="nl-BE" sz="3200" i="1" dirty="0">
                <a:solidFill>
                  <a:schemeClr val="tx1">
                    <a:lumMod val="50000"/>
                    <a:lumOff val="50000"/>
                  </a:schemeClr>
                </a:solidFill>
              </a:rPr>
              <a:t> en </a:t>
            </a:r>
            <a:r>
              <a:rPr lang="nl-BE" sz="3200" i="1" dirty="0" err="1">
                <a:solidFill>
                  <a:schemeClr val="tx1">
                    <a:lumMod val="50000"/>
                    <a:lumOff val="50000"/>
                  </a:schemeClr>
                </a:solidFill>
              </a:rPr>
              <a:t>amont</a:t>
            </a:r>
            <a:endParaRPr lang="nl-BE" sz="3200" i="1" dirty="0">
              <a:solidFill>
                <a:schemeClr val="tx1">
                  <a:lumMod val="50000"/>
                  <a:lumOff val="50000"/>
                </a:schemeClr>
              </a:solidFill>
            </a:endParaRPr>
          </a:p>
        </p:txBody>
      </p:sp>
      <p:pic>
        <p:nvPicPr>
          <p:cNvPr id="21" name="Graphic 20" descr="Hamer met effen opvulling">
            <a:extLst>
              <a:ext uri="{FF2B5EF4-FFF2-40B4-BE49-F238E27FC236}">
                <a16:creationId xmlns:a16="http://schemas.microsoft.com/office/drawing/2014/main" id="{85C7EA5F-0BF4-4EDF-B0DA-74047EBDE7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9888" y="1321456"/>
            <a:ext cx="2096728" cy="2096728"/>
          </a:xfrm>
          <a:prstGeom prst="rect">
            <a:avLst/>
          </a:prstGeom>
        </p:spPr>
      </p:pic>
      <p:pic>
        <p:nvPicPr>
          <p:cNvPr id="23" name="Graphic 22" descr="Chatten met effen opvulling">
            <a:extLst>
              <a:ext uri="{FF2B5EF4-FFF2-40B4-BE49-F238E27FC236}">
                <a16:creationId xmlns:a16="http://schemas.microsoft.com/office/drawing/2014/main" id="{F5262998-9195-4ED9-8560-AB20604812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223582" y="1268760"/>
            <a:ext cx="2096728" cy="2096728"/>
          </a:xfrm>
          <a:prstGeom prst="rect">
            <a:avLst/>
          </a:prstGeom>
        </p:spPr>
      </p:pic>
      <p:pic>
        <p:nvPicPr>
          <p:cNvPr id="15" name="Graphic 14" descr="Hamer met effen opvulling">
            <a:extLst>
              <a:ext uri="{FF2B5EF4-FFF2-40B4-BE49-F238E27FC236}">
                <a16:creationId xmlns:a16="http://schemas.microsoft.com/office/drawing/2014/main" id="{555332CB-0C7F-4113-8DBF-9D865D000B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62288" y="1473856"/>
            <a:ext cx="2096728" cy="2096728"/>
          </a:xfrm>
          <a:prstGeom prst="rect">
            <a:avLst/>
          </a:prstGeom>
        </p:spPr>
      </p:pic>
    </p:spTree>
    <p:extLst>
      <p:ext uri="{BB962C8B-B14F-4D97-AF65-F5344CB8AC3E}">
        <p14:creationId xmlns:p14="http://schemas.microsoft.com/office/powerpoint/2010/main" val="36127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9">
            <a:extLst>
              <a:ext uri="{FF2B5EF4-FFF2-40B4-BE49-F238E27FC236}">
                <a16:creationId xmlns:a16="http://schemas.microsoft.com/office/drawing/2014/main" id="{7E2D1587-D9AE-4657-B9D1-E18D968CC9F3}"/>
              </a:ext>
            </a:extLst>
          </p:cNvPr>
          <p:cNvPicPr>
            <a:picLocks noChangeAspect="1"/>
          </p:cNvPicPr>
          <p:nvPr/>
        </p:nvPicPr>
        <p:blipFill rotWithShape="1">
          <a:blip r:embed="rId4"/>
          <a:srcRect l="2951"/>
          <a:stretch/>
        </p:blipFill>
        <p:spPr>
          <a:xfrm>
            <a:off x="0" y="0"/>
            <a:ext cx="11653091" cy="6754166"/>
          </a:xfrm>
          <a:prstGeom prst="rect">
            <a:avLst/>
          </a:prstGeom>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1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70" l="0" r="98565">
                        <a14:foregroundMark x1="56938" y1="90041" x2="55502" y2="86307"/>
                        <a14:foregroundMark x1="60287" y1="85892" x2="47847" y2="86307"/>
                        <a14:foregroundMark x1="38278" y1="88382" x2="38278" y2="85892"/>
                        <a14:foregroundMark x1="39713" y1="87967" x2="43062" y2="84232"/>
                      </a14:backgroundRemoval>
                    </a14:imgEffect>
                  </a14:imgLayer>
                </a14:imgProps>
              </a:ext>
              <a:ext uri="{28A0092B-C50C-407E-A947-70E740481C1C}">
                <a14:useLocalDpi xmlns:a14="http://schemas.microsoft.com/office/drawing/2010/main" val="0"/>
              </a:ext>
            </a:extLst>
          </a:blip>
          <a:stretch>
            <a:fillRect/>
          </a:stretch>
        </p:blipFill>
        <p:spPr>
          <a:xfrm>
            <a:off x="4524182" y="1992900"/>
            <a:ext cx="2097707" cy="2418887"/>
          </a:xfrm>
          <a:prstGeom prst="rect">
            <a:avLst/>
          </a:prstGeom>
        </p:spPr>
      </p:pic>
      <p:sp>
        <p:nvSpPr>
          <p:cNvPr id="17" name="Titel 1"/>
          <p:cNvSpPr>
            <a:spLocks noGrp="1"/>
          </p:cNvSpPr>
          <p:nvPr>
            <p:ph type="title"/>
          </p:nvPr>
        </p:nvSpPr>
        <p:spPr>
          <a:xfrm>
            <a:off x="590939" y="142931"/>
            <a:ext cx="10972800" cy="1143000"/>
          </a:xfrm>
        </p:spPr>
        <p:txBody>
          <a:bodyPr/>
          <a:lstStyle/>
          <a:p>
            <a:pPr eaLnBrk="1" hangingPunct="1"/>
            <a:r>
              <a:rPr lang="fr-FR" b="1" dirty="0">
                <a:solidFill>
                  <a:srgbClr val="7DA4C1"/>
                </a:solidFill>
              </a:rPr>
              <a:t>Campagnes de prévention</a:t>
            </a:r>
          </a:p>
        </p:txBody>
      </p:sp>
      <p:sp>
        <p:nvSpPr>
          <p:cNvPr id="19" name="Rechthoek 18"/>
          <p:cNvSpPr/>
          <p:nvPr/>
        </p:nvSpPr>
        <p:spPr>
          <a:xfrm>
            <a:off x="4387365" y="1408583"/>
            <a:ext cx="2243365" cy="461665"/>
          </a:xfrm>
          <a:prstGeom prst="rect">
            <a:avLst/>
          </a:prstGeom>
        </p:spPr>
        <p:txBody>
          <a:bodyPr wrap="square">
            <a:spAutoFit/>
          </a:bodyPr>
          <a:lstStyle/>
          <a:p>
            <a:pPr algn="ctr" fontAlgn="base">
              <a:spcBef>
                <a:spcPct val="0"/>
              </a:spcBef>
              <a:spcAft>
                <a:spcPct val="0"/>
              </a:spcAft>
            </a:pPr>
            <a:r>
              <a:rPr lang="nl-NL" sz="2400" i="1" dirty="0">
                <a:solidFill>
                  <a:prstClr val="black">
                    <a:lumMod val="50000"/>
                    <a:lumOff val="50000"/>
                  </a:prstClr>
                </a:solidFill>
                <a:latin typeface="Myriad Pro Cond"/>
                <a:cs typeface="Arial" pitchFamily="34" charset="0"/>
              </a:rPr>
              <a:t>FC Losers</a:t>
            </a:r>
          </a:p>
        </p:txBody>
      </p:sp>
      <p:pic>
        <p:nvPicPr>
          <p:cNvPr id="2" name="Afbeelding 1"/>
          <p:cNvPicPr>
            <a:picLocks noChangeAspect="1"/>
          </p:cNvPicPr>
          <p:nvPr/>
        </p:nvPicPr>
        <p:blipFill>
          <a:blip r:embed="rId7"/>
          <a:stretch>
            <a:fillRect/>
          </a:stretch>
        </p:blipFill>
        <p:spPr>
          <a:xfrm>
            <a:off x="6218085" y="3376046"/>
            <a:ext cx="3138749" cy="2715657"/>
          </a:xfrm>
          <a:prstGeom prst="rect">
            <a:avLst/>
          </a:prstGeom>
        </p:spPr>
      </p:pic>
      <p:sp>
        <p:nvSpPr>
          <p:cNvPr id="3" name="Tekstvak 2"/>
          <p:cNvSpPr txBox="1"/>
          <p:nvPr/>
        </p:nvSpPr>
        <p:spPr>
          <a:xfrm>
            <a:off x="8899303" y="885592"/>
            <a:ext cx="3200400" cy="461665"/>
          </a:xfrm>
          <a:prstGeom prst="rect">
            <a:avLst/>
          </a:prstGeom>
          <a:noFill/>
        </p:spPr>
        <p:txBody>
          <a:bodyPr wrap="square" rtlCol="0">
            <a:spAutoFit/>
          </a:bodyPr>
          <a:lstStyle/>
          <a:p>
            <a:r>
              <a:rPr lang="nl-BE" sz="2400" i="1" dirty="0">
                <a:solidFill>
                  <a:schemeClr val="bg1">
                    <a:lumMod val="50000"/>
                  </a:schemeClr>
                </a:solidFill>
                <a:latin typeface="Myriad Pro Cond"/>
              </a:rPr>
              <a:t>The </a:t>
            </a:r>
            <a:r>
              <a:rPr lang="nl-BE" sz="2400" i="1" dirty="0" err="1">
                <a:solidFill>
                  <a:schemeClr val="bg1">
                    <a:lumMod val="50000"/>
                  </a:schemeClr>
                </a:solidFill>
                <a:latin typeface="Myriad Pro Cond"/>
              </a:rPr>
              <a:t>illusion</a:t>
            </a:r>
            <a:r>
              <a:rPr lang="nl-BE" sz="2400" i="1" dirty="0">
                <a:solidFill>
                  <a:schemeClr val="bg1">
                    <a:lumMod val="50000"/>
                  </a:schemeClr>
                </a:solidFill>
                <a:latin typeface="Myriad Pro Cond"/>
              </a:rPr>
              <a:t> of control</a:t>
            </a:r>
          </a:p>
        </p:txBody>
      </p:sp>
      <p:pic>
        <p:nvPicPr>
          <p:cNvPr id="4" name="Afbeelding 3"/>
          <p:cNvPicPr>
            <a:picLocks noChangeAspect="1"/>
          </p:cNvPicPr>
          <p:nvPr/>
        </p:nvPicPr>
        <p:blipFill>
          <a:blip r:embed="rId8"/>
          <a:stretch>
            <a:fillRect/>
          </a:stretch>
        </p:blipFill>
        <p:spPr>
          <a:xfrm>
            <a:off x="8848729" y="1454502"/>
            <a:ext cx="3156045" cy="2379760"/>
          </a:xfrm>
          <a:prstGeom prst="rect">
            <a:avLst/>
          </a:prstGeom>
          <a:effectLst>
            <a:outerShdw blurRad="533400" dist="50800" dir="5400000" algn="ctr" rotWithShape="0">
              <a:srgbClr val="000000">
                <a:alpha val="71000"/>
              </a:srgbClr>
            </a:outerShdw>
            <a:softEdge rad="63500"/>
          </a:effectLst>
        </p:spPr>
      </p:pic>
    </p:spTree>
    <p:extLst>
      <p:ext uri="{BB962C8B-B14F-4D97-AF65-F5344CB8AC3E}">
        <p14:creationId xmlns:p14="http://schemas.microsoft.com/office/powerpoint/2010/main" val="38617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DA4C1"/>
                </a:solidFill>
              </a:rPr>
              <a:t>Le poids du secteur</a:t>
            </a:r>
            <a:br>
              <a:rPr lang="fr-FR" dirty="0">
                <a:solidFill>
                  <a:srgbClr val="7DA4C1"/>
                </a:solidFill>
              </a:rPr>
            </a:br>
            <a:endParaRPr lang="fr-BE" dirty="0">
              <a:solidFill>
                <a:srgbClr val="7DA4C1"/>
              </a:solidFill>
            </a:endParaRPr>
          </a:p>
        </p:txBody>
      </p:sp>
      <p:graphicFrame>
        <p:nvGraphicFramePr>
          <p:cNvPr id="9" name="Grafiek 8"/>
          <p:cNvGraphicFramePr/>
          <p:nvPr>
            <p:extLst>
              <p:ext uri="{D42A27DB-BD31-4B8C-83A1-F6EECF244321}">
                <p14:modId xmlns:p14="http://schemas.microsoft.com/office/powerpoint/2010/main" val="2894542892"/>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4" name="Tijdelijke aanduiding voor inhou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1" y="6383893"/>
            <a:ext cx="11854098" cy="398935"/>
          </a:xfrm>
          <a:prstGeom prst="rect">
            <a:avLst/>
          </a:prstGeom>
        </p:spPr>
      </p:pic>
      <p:pic>
        <p:nvPicPr>
          <p:cNvPr id="5"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pic>
        <p:nvPicPr>
          <p:cNvPr id="6" name="Picture 6">
            <a:extLst>
              <a:ext uri="{FF2B5EF4-FFF2-40B4-BE49-F238E27FC236}">
                <a16:creationId xmlns:a16="http://schemas.microsoft.com/office/drawing/2014/main" id="{5BA0B6C4-D44D-4460-B1EB-D2D087044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87340" y="401990"/>
            <a:ext cx="2286766" cy="888296"/>
          </a:xfrm>
          <a:prstGeom prst="rect">
            <a:avLst/>
          </a:prstGeom>
          <a:noFill/>
          <a:ln w="9525">
            <a:noFill/>
            <a:miter lim="800000"/>
            <a:headEnd/>
            <a:tailEnd/>
          </a:ln>
        </p:spPr>
      </p:pic>
    </p:spTree>
    <p:extLst>
      <p:ext uri="{BB962C8B-B14F-4D97-AF65-F5344CB8AC3E}">
        <p14:creationId xmlns:p14="http://schemas.microsoft.com/office/powerpoint/2010/main" val="11005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chart seriesIdx="-4" categoryIdx="0" bldStep="category"/>
                                            </p:graphicEl>
                                          </p:spTgt>
                                        </p:tgtEl>
                                        <p:attrNameLst>
                                          <p:attrName>style.visibility</p:attrName>
                                        </p:attrNameLst>
                                      </p:cBhvr>
                                      <p:to>
                                        <p:strVal val="visible"/>
                                      </p:to>
                                    </p:set>
                                    <p:anim calcmode="lin" valueType="num">
                                      <p:cBhvr additive="base">
                                        <p:cTn id="7" dur="500" fill="hold"/>
                                        <p:tgtEl>
                                          <p:spTgt spid="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chart seriesIdx="-4" categoryIdx="1" bldStep="category"/>
                                            </p:graphicEl>
                                          </p:spTgt>
                                        </p:tgtEl>
                                        <p:attrNameLst>
                                          <p:attrName>style.visibility</p:attrName>
                                        </p:attrNameLst>
                                      </p:cBhvr>
                                      <p:to>
                                        <p:strVal val="visible"/>
                                      </p:to>
                                    </p:set>
                                    <p:anim calcmode="lin" valueType="num">
                                      <p:cBhvr additive="base">
                                        <p:cTn id="13" dur="500" fill="hold"/>
                                        <p:tgtEl>
                                          <p:spTgt spid="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chart seriesIdx="-4" categoryIdx="2" bldStep="category"/>
                                            </p:graphicEl>
                                          </p:spTgt>
                                        </p:tgtEl>
                                        <p:attrNameLst>
                                          <p:attrName>style.visibility</p:attrName>
                                        </p:attrNameLst>
                                      </p:cBhvr>
                                      <p:to>
                                        <p:strVal val="visible"/>
                                      </p:to>
                                    </p:set>
                                    <p:anim calcmode="lin" valueType="num">
                                      <p:cBhvr additive="base">
                                        <p:cTn id="19" dur="500" fill="hold"/>
                                        <p:tgtEl>
                                          <p:spTgt spid="9">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64" y="418641"/>
            <a:ext cx="10160372" cy="545935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602"/>
            <a:ext cx="12192000" cy="410308"/>
          </a:xfrm>
          <a:prstGeom prst="rect">
            <a:avLst/>
          </a:prstGeom>
        </p:spPr>
      </p:pic>
      <p:pic>
        <p:nvPicPr>
          <p:cNvPr id="7"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spTree>
    <p:extLst>
      <p:ext uri="{BB962C8B-B14F-4D97-AF65-F5344CB8AC3E}">
        <p14:creationId xmlns:p14="http://schemas.microsoft.com/office/powerpoint/2010/main" val="3099350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b="1" dirty="0">
                <a:solidFill>
                  <a:srgbClr val="7DA4C1"/>
                </a:solidFill>
                <a:latin typeface="+mn-lt"/>
              </a:rPr>
              <a:t>Le jeu</a:t>
            </a:r>
            <a:r>
              <a:rPr lang="nl-BE" dirty="0">
                <a:solidFill>
                  <a:srgbClr val="7DA4C1"/>
                </a:solidFill>
                <a:latin typeface="+mn-lt"/>
              </a:rPr>
              <a:t> </a:t>
            </a:r>
            <a:r>
              <a:rPr lang="nl-BE" b="1" dirty="0" err="1">
                <a:solidFill>
                  <a:srgbClr val="7DA4C1"/>
                </a:solidFill>
                <a:latin typeface="+mn-lt"/>
              </a:rPr>
              <a:t>illégal</a:t>
            </a:r>
            <a:r>
              <a:rPr lang="nl-BE" dirty="0">
                <a:solidFill>
                  <a:srgbClr val="7DA4C1"/>
                </a:solidFill>
                <a:latin typeface="+mn-lt"/>
              </a:rPr>
              <a:t> </a:t>
            </a:r>
            <a:r>
              <a:rPr lang="nl-BE" b="1" dirty="0">
                <a:solidFill>
                  <a:srgbClr val="7DA4C1"/>
                </a:solidFill>
                <a:latin typeface="+mn-lt"/>
              </a:rPr>
              <a:t>en </a:t>
            </a:r>
            <a:r>
              <a:rPr lang="nl-BE" b="1" dirty="0" err="1">
                <a:solidFill>
                  <a:srgbClr val="7DA4C1"/>
                </a:solidFill>
                <a:latin typeface="+mn-lt"/>
              </a:rPr>
              <a:t>ligne</a:t>
            </a:r>
            <a:endParaRPr lang="nl-BE" b="1" dirty="0">
              <a:solidFill>
                <a:srgbClr val="7DA4C1"/>
              </a:solidFill>
              <a:latin typeface="+mn-lt"/>
            </a:endParaRPr>
          </a:p>
        </p:txBody>
      </p:sp>
      <p:sp>
        <p:nvSpPr>
          <p:cNvPr id="3" name="Tijdelijke aanduiding voor inhoud 2"/>
          <p:cNvSpPr>
            <a:spLocks noGrp="1"/>
          </p:cNvSpPr>
          <p:nvPr>
            <p:ph idx="1"/>
          </p:nvPr>
        </p:nvSpPr>
        <p:spPr/>
        <p:txBody>
          <a:bodyPr/>
          <a:lstStyle/>
          <a:p>
            <a:r>
              <a:rPr lang="fr-FR" dirty="0">
                <a:solidFill>
                  <a:schemeClr val="bg1">
                    <a:lumMod val="50000"/>
                  </a:schemeClr>
                </a:solidFill>
              </a:rPr>
              <a:t>Conséquences fiscales et économiques</a:t>
            </a:r>
          </a:p>
          <a:p>
            <a:r>
              <a:rPr lang="fr-FR" dirty="0">
                <a:solidFill>
                  <a:schemeClr val="bg1">
                    <a:lumMod val="50000"/>
                  </a:schemeClr>
                </a:solidFill>
              </a:rPr>
              <a:t>Concurrence déloyale vis-à-vis des opération légaux</a:t>
            </a:r>
          </a:p>
          <a:p>
            <a:r>
              <a:rPr lang="fr-FR" dirty="0">
                <a:solidFill>
                  <a:schemeClr val="bg1">
                    <a:lumMod val="50000"/>
                  </a:schemeClr>
                </a:solidFill>
              </a:rPr>
              <a:t>Offre non contrôlée et non régulée</a:t>
            </a:r>
          </a:p>
          <a:p>
            <a:r>
              <a:rPr lang="fr-FR" dirty="0">
                <a:solidFill>
                  <a:schemeClr val="bg1">
                    <a:lumMod val="50000"/>
                  </a:schemeClr>
                </a:solidFill>
              </a:rPr>
              <a:t>Absence de protection des joueurs</a:t>
            </a:r>
          </a:p>
          <a:p>
            <a:pPr marL="0" indent="0">
              <a:buNone/>
            </a:pPr>
            <a:endParaRPr lang="fr-FR" dirty="0">
              <a:solidFill>
                <a:schemeClr val="bg1">
                  <a:lumMod val="50000"/>
                </a:schemeClr>
              </a:solidFill>
            </a:endParaRPr>
          </a:p>
          <a:p>
            <a:r>
              <a:rPr lang="fr-FR" dirty="0">
                <a:solidFill>
                  <a:schemeClr val="bg1">
                    <a:lumMod val="50000"/>
                  </a:schemeClr>
                </a:solidFill>
              </a:rPr>
              <a:t>Faillite du système</a:t>
            </a:r>
          </a:p>
          <a:p>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pic>
        <p:nvPicPr>
          <p:cNvPr id="5"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spTree>
    <p:extLst>
      <p:ext uri="{BB962C8B-B14F-4D97-AF65-F5344CB8AC3E}">
        <p14:creationId xmlns:p14="http://schemas.microsoft.com/office/powerpoint/2010/main" val="26186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232" name="Freeform: Shape 9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33" name="Freeform: Shape 92">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tretch>
            <a:fillRect/>
          </a:stretch>
        </p:blipFill>
        <p:spPr bwMode="auto">
          <a:xfrm rot="10800000">
            <a:off x="973153" y="201168"/>
            <a:ext cx="2321435" cy="2679192"/>
          </a:xfrm>
          <a:prstGeom prst="rect">
            <a:avLst/>
          </a:prstGeom>
          <a:noFill/>
        </p:spPr>
      </p:pic>
      <p:sp>
        <p:nvSpPr>
          <p:cNvPr id="6234" name="Freeform: Shape 9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35" name="Freeform: Shape 96">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6" descr="Logo, company name&#10;&#10;Description automatically generated with medium confidence">
            <a:extLst>
              <a:ext uri="{FF2B5EF4-FFF2-40B4-BE49-F238E27FC236}">
                <a16:creationId xmlns:a16="http://schemas.microsoft.com/office/drawing/2014/main" id="{9CFE9047-10C0-4F0A-8294-F857751C3A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p:blipFill>
        <p:spPr bwMode="auto">
          <a:xfrm>
            <a:off x="324686" y="5226084"/>
            <a:ext cx="2395728" cy="930623"/>
          </a:xfrm>
          <a:prstGeom prst="rect">
            <a:avLst/>
          </a:prstGeom>
          <a:noFill/>
        </p:spPr>
      </p:pic>
      <p:sp>
        <p:nvSpPr>
          <p:cNvPr id="5" name="Tekstvak 4"/>
          <p:cNvSpPr txBox="1"/>
          <p:nvPr/>
        </p:nvSpPr>
        <p:spPr>
          <a:xfrm>
            <a:off x="3864428" y="2702333"/>
            <a:ext cx="7859486" cy="2431435"/>
          </a:xfrm>
          <a:prstGeom prst="rect">
            <a:avLst/>
          </a:prstGeom>
          <a:noFill/>
        </p:spPr>
        <p:txBody>
          <a:bodyPr wrap="square" rtlCol="0">
            <a:spAutoFit/>
          </a:bodyPr>
          <a:lstStyle/>
          <a:p>
            <a:r>
              <a:rPr lang="nl-BE" sz="7600" b="1" dirty="0"/>
              <a:t>Les </a:t>
            </a:r>
            <a:r>
              <a:rPr lang="nl-BE" sz="7600" b="1" dirty="0" err="1"/>
              <a:t>jeux</a:t>
            </a:r>
            <a:r>
              <a:rPr lang="nl-BE" sz="7600" b="1" dirty="0"/>
              <a:t> de </a:t>
            </a:r>
            <a:r>
              <a:rPr lang="nl-BE" sz="7600" b="1" dirty="0" err="1"/>
              <a:t>hasard</a:t>
            </a:r>
            <a:r>
              <a:rPr lang="nl-BE" sz="7600" b="1" dirty="0"/>
              <a:t> en </a:t>
            </a:r>
            <a:r>
              <a:rPr lang="nl-BE" sz="7600" b="1" dirty="0" err="1"/>
              <a:t>chiffres</a:t>
            </a:r>
            <a:endParaRPr lang="nl-BE" sz="7600" dirty="0"/>
          </a:p>
        </p:txBody>
      </p:sp>
    </p:spTree>
    <p:extLst>
      <p:ext uri="{BB962C8B-B14F-4D97-AF65-F5344CB8AC3E}">
        <p14:creationId xmlns:p14="http://schemas.microsoft.com/office/powerpoint/2010/main" val="49468230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3441441" y="276423"/>
            <a:ext cx="10515600" cy="1325563"/>
          </a:xfrm>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sz="4000" b="1" dirty="0">
                <a:solidFill>
                  <a:srgbClr val="7298BF"/>
                </a:solidFill>
                <a:latin typeface="Myriad Pro Cond"/>
              </a:rPr>
              <a:t>Le </a:t>
            </a:r>
            <a:r>
              <a:rPr lang="nl-NL" sz="4000" b="1" dirty="0" err="1">
                <a:solidFill>
                  <a:srgbClr val="7298BF"/>
                </a:solidFill>
                <a:latin typeface="Myriad Pro Cond"/>
              </a:rPr>
              <a:t>fléau</a:t>
            </a:r>
            <a:r>
              <a:rPr lang="nl-NL" sz="4000" b="1" dirty="0">
                <a:solidFill>
                  <a:srgbClr val="7298BF"/>
                </a:solidFill>
                <a:latin typeface="Myriad Pro Cond"/>
              </a:rPr>
              <a:t> en </a:t>
            </a:r>
            <a:r>
              <a:rPr lang="nl-NL" sz="4000" b="1" dirty="0" err="1">
                <a:solidFill>
                  <a:srgbClr val="7298BF"/>
                </a:solidFill>
                <a:latin typeface="Myriad Pro Cond"/>
              </a:rPr>
              <a:t>chiffre</a:t>
            </a:r>
            <a:r>
              <a:rPr lang="nl-NL" sz="4000" b="1" dirty="0" err="1">
                <a:solidFill>
                  <a:srgbClr val="7DA4C1"/>
                </a:solidFill>
                <a:latin typeface="Myriad Pro Cond"/>
              </a:rPr>
              <a:t>s</a:t>
            </a:r>
            <a:endParaRPr lang="nl-NL" sz="4000" b="1" dirty="0">
              <a:solidFill>
                <a:srgbClr val="7DA4C1"/>
              </a:solidFill>
              <a:latin typeface="Myriad Pro Cond"/>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5BA0B6C4-D44D-4460-B1EB-D2D087044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87340" y="401990"/>
            <a:ext cx="2286766" cy="888296"/>
          </a:xfrm>
          <a:prstGeom prst="rect">
            <a:avLst/>
          </a:prstGeom>
          <a:noFill/>
          <a:ln w="9525">
            <a:noFill/>
            <a:miter lim="800000"/>
            <a:headEnd/>
            <a:tailEnd/>
          </a:ln>
        </p:spPr>
      </p:pic>
      <p:sp>
        <p:nvSpPr>
          <p:cNvPr id="25" name="Tekstvak 24">
            <a:extLst>
              <a:ext uri="{FF2B5EF4-FFF2-40B4-BE49-F238E27FC236}">
                <a16:creationId xmlns:a16="http://schemas.microsoft.com/office/drawing/2014/main" id="{DEE52F1F-3916-4BE0-A2B1-89A7A16999EF}"/>
              </a:ext>
            </a:extLst>
          </p:cNvPr>
          <p:cNvSpPr txBox="1"/>
          <p:nvPr/>
        </p:nvSpPr>
        <p:spPr>
          <a:xfrm>
            <a:off x="488042" y="2546901"/>
            <a:ext cx="5029592" cy="954107"/>
          </a:xfrm>
          <a:prstGeom prst="rect">
            <a:avLst/>
          </a:prstGeom>
          <a:noFill/>
        </p:spPr>
        <p:txBody>
          <a:bodyPr wrap="square">
            <a:spAutoFit/>
          </a:bodyPr>
          <a:lstStyle/>
          <a:p>
            <a:pPr algn="ctr"/>
            <a:r>
              <a:rPr lang="nl-BE" sz="3200" b="1" dirty="0">
                <a:solidFill>
                  <a:srgbClr val="34845A"/>
                </a:solidFill>
                <a:latin typeface="+mn-lt"/>
              </a:rPr>
              <a:t>2 000 000 </a:t>
            </a:r>
            <a:r>
              <a:rPr lang="nl-BE" sz="3200" b="0" dirty="0">
                <a:solidFill>
                  <a:srgbClr val="34845A"/>
                </a:solidFill>
                <a:latin typeface="+mn-lt"/>
              </a:rPr>
              <a:t>+</a:t>
            </a:r>
            <a:br>
              <a:rPr lang="nl-BE" sz="3200" b="0" dirty="0">
                <a:solidFill>
                  <a:sysClr val="windowText" lastClr="000000"/>
                </a:solidFill>
                <a:latin typeface="+mn-lt"/>
              </a:rPr>
            </a:br>
            <a:r>
              <a:rPr lang="nl-BE" sz="2400" i="1" dirty="0" err="1">
                <a:solidFill>
                  <a:schemeClr val="bg1">
                    <a:lumMod val="50000"/>
                  </a:schemeClr>
                </a:solidFill>
                <a:latin typeface="+mn-lt"/>
                <a:cs typeface="+mn-cs"/>
              </a:rPr>
              <a:t>Joueurs</a:t>
            </a:r>
            <a:r>
              <a:rPr lang="nl-BE" sz="2400" b="0" i="1" kern="1200" dirty="0">
                <a:solidFill>
                  <a:schemeClr val="bg1">
                    <a:lumMod val="50000"/>
                  </a:schemeClr>
                </a:solidFill>
                <a:latin typeface="+mn-lt"/>
                <a:ea typeface="+mn-ea"/>
                <a:cs typeface="+mn-cs"/>
              </a:rPr>
              <a:t> en </a:t>
            </a:r>
            <a:r>
              <a:rPr lang="nl-BE" sz="2400" b="0" i="1" kern="1200" dirty="0" err="1">
                <a:solidFill>
                  <a:schemeClr val="bg1">
                    <a:lumMod val="50000"/>
                  </a:schemeClr>
                </a:solidFill>
                <a:latin typeface="+mn-lt"/>
                <a:ea typeface="+mn-ea"/>
                <a:cs typeface="+mn-cs"/>
              </a:rPr>
              <a:t>ligne</a:t>
            </a:r>
            <a:endParaRPr lang="nl-BE" sz="2400" b="0" i="1" kern="1200" dirty="0">
              <a:solidFill>
                <a:schemeClr val="bg1">
                  <a:lumMod val="50000"/>
                </a:schemeClr>
              </a:solidFill>
              <a:latin typeface="+mn-lt"/>
              <a:ea typeface="+mn-ea"/>
              <a:cs typeface="+mn-cs"/>
            </a:endParaRPr>
          </a:p>
        </p:txBody>
      </p:sp>
      <p:sp>
        <p:nvSpPr>
          <p:cNvPr id="29" name="Tekstvak 28">
            <a:extLst>
              <a:ext uri="{FF2B5EF4-FFF2-40B4-BE49-F238E27FC236}">
                <a16:creationId xmlns:a16="http://schemas.microsoft.com/office/drawing/2014/main" id="{1DCFF25B-C544-463E-ABAC-64C019B1EDD8}"/>
              </a:ext>
            </a:extLst>
          </p:cNvPr>
          <p:cNvSpPr txBox="1"/>
          <p:nvPr/>
        </p:nvSpPr>
        <p:spPr>
          <a:xfrm>
            <a:off x="6757150" y="2546901"/>
            <a:ext cx="5029592" cy="954107"/>
          </a:xfrm>
          <a:prstGeom prst="rect">
            <a:avLst/>
          </a:prstGeom>
          <a:noFill/>
        </p:spPr>
        <p:txBody>
          <a:bodyPr wrap="square">
            <a:spAutoFit/>
          </a:bodyPr>
          <a:lstStyle/>
          <a:p>
            <a:pPr algn="ctr"/>
            <a:r>
              <a:rPr lang="nl-BE" sz="3200" b="0" dirty="0">
                <a:solidFill>
                  <a:srgbClr val="843434"/>
                </a:solidFill>
                <a:latin typeface="+mn-lt"/>
              </a:rPr>
              <a:t>+/-</a:t>
            </a:r>
            <a:r>
              <a:rPr lang="nl-BE" sz="3200" b="1" dirty="0">
                <a:solidFill>
                  <a:srgbClr val="843434"/>
                </a:solidFill>
                <a:latin typeface="+mn-lt"/>
              </a:rPr>
              <a:t> 500 000</a:t>
            </a:r>
            <a:br>
              <a:rPr lang="nl-BE" sz="3200" b="1" dirty="0">
                <a:solidFill>
                  <a:sysClr val="windowText" lastClr="000000"/>
                </a:solidFill>
                <a:latin typeface="+mn-lt"/>
              </a:rPr>
            </a:br>
            <a:r>
              <a:rPr lang="nl-BE" sz="2400" b="0" i="1" kern="1200" dirty="0" err="1">
                <a:solidFill>
                  <a:schemeClr val="bg1">
                    <a:lumMod val="50000"/>
                  </a:schemeClr>
                </a:solidFill>
                <a:latin typeface="+mn-lt"/>
                <a:ea typeface="+mn-ea"/>
                <a:cs typeface="+mn-cs"/>
              </a:rPr>
              <a:t>joueurs</a:t>
            </a:r>
            <a:r>
              <a:rPr lang="nl-BE" sz="2400" b="0" i="1" kern="1200" dirty="0">
                <a:solidFill>
                  <a:schemeClr val="bg1">
                    <a:lumMod val="50000"/>
                  </a:schemeClr>
                </a:solidFill>
                <a:latin typeface="+mn-lt"/>
                <a:ea typeface="+mn-ea"/>
                <a:cs typeface="+mn-cs"/>
              </a:rPr>
              <a:t>?  </a:t>
            </a:r>
            <a:endParaRPr lang="nl-BE" sz="2400" b="1" dirty="0">
              <a:solidFill>
                <a:sysClr val="windowText" lastClr="000000"/>
              </a:solidFill>
              <a:latin typeface="+mn-lt"/>
            </a:endParaRPr>
          </a:p>
        </p:txBody>
      </p:sp>
      <p:cxnSp>
        <p:nvCxnSpPr>
          <p:cNvPr id="16" name="Rechte verbindingslijn 15">
            <a:extLst>
              <a:ext uri="{FF2B5EF4-FFF2-40B4-BE49-F238E27FC236}">
                <a16:creationId xmlns:a16="http://schemas.microsoft.com/office/drawing/2014/main" id="{2ED2B113-8C2A-418F-9C9C-66A4A018573F}"/>
              </a:ext>
            </a:extLst>
          </p:cNvPr>
          <p:cNvCxnSpPr>
            <a:cxnSpLocks/>
          </p:cNvCxnSpPr>
          <p:nvPr/>
        </p:nvCxnSpPr>
        <p:spPr>
          <a:xfrm>
            <a:off x="6384032" y="2060848"/>
            <a:ext cx="0" cy="366514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D9176F2F-EB02-43F1-A902-843E296874C5}"/>
              </a:ext>
            </a:extLst>
          </p:cNvPr>
          <p:cNvSpPr txBox="1"/>
          <p:nvPr/>
        </p:nvSpPr>
        <p:spPr>
          <a:xfrm>
            <a:off x="1487488" y="1725987"/>
            <a:ext cx="3195302" cy="523220"/>
          </a:xfrm>
          <a:prstGeom prst="rect">
            <a:avLst/>
          </a:prstGeom>
          <a:solidFill>
            <a:srgbClr val="34845A"/>
          </a:solidFill>
        </p:spPr>
        <p:txBody>
          <a:bodyPr wrap="square" rtlCol="0">
            <a:spAutoFit/>
          </a:bodyPr>
          <a:lstStyle/>
          <a:p>
            <a:pPr algn="ctr">
              <a:spcAft>
                <a:spcPts val="600"/>
              </a:spcAft>
            </a:pPr>
            <a:r>
              <a:rPr lang="nl-BE" sz="2800" b="1" dirty="0" err="1">
                <a:solidFill>
                  <a:schemeClr val="bg1"/>
                </a:solidFill>
              </a:rPr>
              <a:t>Secteur</a:t>
            </a:r>
            <a:r>
              <a:rPr lang="nl-BE" sz="2800" b="1" dirty="0">
                <a:solidFill>
                  <a:schemeClr val="bg1"/>
                </a:solidFill>
              </a:rPr>
              <a:t> </a:t>
            </a:r>
            <a:r>
              <a:rPr lang="nl-BE" sz="2800" b="1" dirty="0" err="1">
                <a:solidFill>
                  <a:schemeClr val="bg1"/>
                </a:solidFill>
              </a:rPr>
              <a:t>légal</a:t>
            </a:r>
            <a:endParaRPr lang="nl-BE" sz="2400" b="1" dirty="0">
              <a:solidFill>
                <a:schemeClr val="bg1"/>
              </a:solidFill>
            </a:endParaRPr>
          </a:p>
        </p:txBody>
      </p:sp>
      <p:sp>
        <p:nvSpPr>
          <p:cNvPr id="33" name="Tekstvak 32">
            <a:extLst>
              <a:ext uri="{FF2B5EF4-FFF2-40B4-BE49-F238E27FC236}">
                <a16:creationId xmlns:a16="http://schemas.microsoft.com/office/drawing/2014/main" id="{514A3ECA-A91B-42C3-AC31-1F02EFE03955}"/>
              </a:ext>
            </a:extLst>
          </p:cNvPr>
          <p:cNvSpPr txBox="1"/>
          <p:nvPr/>
        </p:nvSpPr>
        <p:spPr>
          <a:xfrm>
            <a:off x="7634848" y="1725987"/>
            <a:ext cx="3274196" cy="523220"/>
          </a:xfrm>
          <a:prstGeom prst="rect">
            <a:avLst/>
          </a:prstGeom>
          <a:solidFill>
            <a:srgbClr val="843434"/>
          </a:solidFill>
        </p:spPr>
        <p:txBody>
          <a:bodyPr wrap="square" rtlCol="0">
            <a:spAutoFit/>
          </a:bodyPr>
          <a:lstStyle/>
          <a:p>
            <a:pPr algn="ctr">
              <a:spcAft>
                <a:spcPts val="600"/>
              </a:spcAft>
            </a:pPr>
            <a:r>
              <a:rPr lang="nl-BE" sz="2800" b="1" dirty="0" err="1">
                <a:solidFill>
                  <a:schemeClr val="bg1"/>
                </a:solidFill>
              </a:rPr>
              <a:t>Secteur</a:t>
            </a:r>
            <a:r>
              <a:rPr lang="nl-BE" sz="2800" b="1" dirty="0">
                <a:solidFill>
                  <a:schemeClr val="bg1"/>
                </a:solidFill>
              </a:rPr>
              <a:t> </a:t>
            </a:r>
            <a:r>
              <a:rPr lang="nl-BE" sz="2800" b="1" dirty="0" err="1">
                <a:solidFill>
                  <a:schemeClr val="bg1"/>
                </a:solidFill>
              </a:rPr>
              <a:t>illégal</a:t>
            </a:r>
            <a:endParaRPr lang="nl-BE" sz="2400" b="1" dirty="0">
              <a:solidFill>
                <a:schemeClr val="bg1"/>
              </a:solidFill>
            </a:endParaRPr>
          </a:p>
        </p:txBody>
      </p:sp>
    </p:spTree>
    <p:extLst>
      <p:ext uri="{BB962C8B-B14F-4D97-AF65-F5344CB8AC3E}">
        <p14:creationId xmlns:p14="http://schemas.microsoft.com/office/powerpoint/2010/main" val="37698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fr-FR" sz="3200" b="1" dirty="0">
                <a:solidFill>
                  <a:srgbClr val="7298BF"/>
                </a:solidFill>
                <a:latin typeface="Myriad Pro Cond"/>
              </a:rPr>
              <a:t>La lutte contre l’illégal en chiffres</a:t>
            </a:r>
            <a:endParaRPr lang="nl-NL" sz="3200" b="1" dirty="0">
              <a:solidFill>
                <a:srgbClr val="7298BF"/>
              </a:solidFill>
              <a:latin typeface="Myriad Pro Cond"/>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9CFE9047-10C0-4F0A-8294-F857751C3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87340" y="401990"/>
            <a:ext cx="2286766" cy="888296"/>
          </a:xfrm>
          <a:prstGeom prst="rect">
            <a:avLst/>
          </a:prstGeom>
          <a:noFill/>
          <a:ln w="9525">
            <a:noFill/>
            <a:miter lim="800000"/>
            <a:headEnd/>
            <a:tailEnd/>
          </a:ln>
        </p:spPr>
      </p:pic>
      <p:pic>
        <p:nvPicPr>
          <p:cNvPr id="22" name="Graphic 25" descr="Internet silhouet">
            <a:extLst>
              <a:ext uri="{FF2B5EF4-FFF2-40B4-BE49-F238E27FC236}">
                <a16:creationId xmlns:a16="http://schemas.microsoft.com/office/drawing/2014/main" id="{1A519FAC-865F-485F-8FF4-FF7B11865D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324397" y="1984758"/>
            <a:ext cx="1985796" cy="1985796"/>
          </a:xfrm>
          <a:prstGeom prst="rect">
            <a:avLst/>
          </a:prstGeom>
        </p:spPr>
      </p:pic>
      <p:sp>
        <p:nvSpPr>
          <p:cNvPr id="23" name="Tekstvak 22">
            <a:extLst>
              <a:ext uri="{FF2B5EF4-FFF2-40B4-BE49-F238E27FC236}">
                <a16:creationId xmlns:a16="http://schemas.microsoft.com/office/drawing/2014/main" id="{015A76C0-84DF-4EE0-A30E-8EE8DA76170F}"/>
              </a:ext>
            </a:extLst>
          </p:cNvPr>
          <p:cNvSpPr txBox="1"/>
          <p:nvPr/>
        </p:nvSpPr>
        <p:spPr>
          <a:xfrm>
            <a:off x="730437" y="3856528"/>
            <a:ext cx="4196194"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3600" b="1" i="0" u="none" strike="noStrike" kern="1200" cap="none" spc="0" normalizeH="0" baseline="0" noProof="0" dirty="0">
                <a:ln>
                  <a:noFill/>
                </a:ln>
                <a:solidFill>
                  <a:srgbClr val="34845A"/>
                </a:solidFill>
                <a:effectLst/>
                <a:uLnTx/>
                <a:uFillTx/>
                <a:latin typeface="Calibri"/>
                <a:ea typeface="+mn-ea"/>
                <a:cs typeface="Arial" pitchFamily="34" charset="0"/>
              </a:rPr>
              <a:t>174</a:t>
            </a:r>
            <a:r>
              <a:rPr kumimoji="0" lang="nl-BE" sz="3600" b="0" i="0" u="none" strike="noStrike" kern="1200" cap="none" spc="0" normalizeH="0" baseline="0" noProof="0" dirty="0">
                <a:ln>
                  <a:noFill/>
                </a:ln>
                <a:solidFill>
                  <a:srgbClr val="34845A"/>
                </a:solidFill>
                <a:effectLst/>
                <a:uLnTx/>
                <a:uFillTx/>
                <a:latin typeface="Calibri"/>
                <a:ea typeface="+mn-ea"/>
                <a:cs typeface="Arial" pitchFamily="34" charset="0"/>
              </a:rPr>
              <a:t> sites </a:t>
            </a:r>
            <a:r>
              <a:rPr kumimoji="0" lang="fr-BE" sz="28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rPr>
              <a:t>(10/2020)</a:t>
            </a:r>
            <a:endParaRPr kumimoji="0" lang="nl-BE" sz="28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p:txBody>
      </p:sp>
      <p:sp>
        <p:nvSpPr>
          <p:cNvPr id="24" name="Tekstvak 23">
            <a:extLst>
              <a:ext uri="{FF2B5EF4-FFF2-40B4-BE49-F238E27FC236}">
                <a16:creationId xmlns:a16="http://schemas.microsoft.com/office/drawing/2014/main" id="{015A76C0-84DF-4EE0-A30E-8EE8DA76170F}"/>
              </a:ext>
            </a:extLst>
          </p:cNvPr>
          <p:cNvSpPr txBox="1"/>
          <p:nvPr/>
        </p:nvSpPr>
        <p:spPr>
          <a:xfrm>
            <a:off x="1709312" y="1527153"/>
            <a:ext cx="2963858"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3600" b="1" i="0" u="none" strike="noStrike" kern="1200" cap="none" spc="0" normalizeH="0" baseline="0" noProof="0" dirty="0" err="1">
                <a:ln>
                  <a:noFill/>
                </a:ln>
                <a:solidFill>
                  <a:srgbClr val="843434"/>
                </a:solidFill>
                <a:effectLst/>
                <a:uLnTx/>
                <a:uFillTx/>
                <a:latin typeface="Calibri"/>
                <a:ea typeface="+mn-ea"/>
                <a:cs typeface="Arial" pitchFamily="34" charset="0"/>
              </a:rPr>
              <a:t>Liste</a:t>
            </a:r>
            <a:r>
              <a:rPr kumimoji="0" lang="nl-BE" sz="3600" b="1" i="0" u="none" strike="noStrike" kern="1200" cap="none" spc="0" normalizeH="0" baseline="0" noProof="0" dirty="0">
                <a:ln>
                  <a:noFill/>
                </a:ln>
                <a:solidFill>
                  <a:srgbClr val="843434"/>
                </a:solidFill>
                <a:effectLst/>
                <a:uLnTx/>
                <a:uFillTx/>
                <a:latin typeface="Calibri"/>
                <a:ea typeface="+mn-ea"/>
                <a:cs typeface="Arial" pitchFamily="34" charset="0"/>
              </a:rPr>
              <a:t> Noire</a:t>
            </a:r>
            <a:endParaRPr kumimoji="0" lang="nl-BE" sz="2800" b="0" i="1" u="none" strike="noStrike" kern="1200" cap="none" spc="0" normalizeH="0" baseline="0" noProof="0" dirty="0">
              <a:ln>
                <a:noFill/>
              </a:ln>
              <a:solidFill>
                <a:srgbClr val="843434"/>
              </a:solidFill>
              <a:effectLst/>
              <a:uLnTx/>
              <a:uFillTx/>
              <a:latin typeface="Calibri"/>
              <a:ea typeface="+mn-ea"/>
              <a:cs typeface="Arial" pitchFamily="34" charset="0"/>
            </a:endParaRPr>
          </a:p>
        </p:txBody>
      </p:sp>
      <p:sp>
        <p:nvSpPr>
          <p:cNvPr id="25" name="Tekstvak 24">
            <a:extLst>
              <a:ext uri="{FF2B5EF4-FFF2-40B4-BE49-F238E27FC236}">
                <a16:creationId xmlns:a16="http://schemas.microsoft.com/office/drawing/2014/main" id="{015A76C0-84DF-4EE0-A30E-8EE8DA76170F}"/>
              </a:ext>
            </a:extLst>
          </p:cNvPr>
          <p:cNvSpPr txBox="1"/>
          <p:nvPr/>
        </p:nvSpPr>
        <p:spPr>
          <a:xfrm>
            <a:off x="730436" y="4870901"/>
            <a:ext cx="4197808"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3600" b="1" i="0" u="none" strike="noStrike" kern="1200" cap="none" spc="0" normalizeH="0" baseline="0" noProof="0" dirty="0">
                <a:ln>
                  <a:noFill/>
                </a:ln>
                <a:solidFill>
                  <a:srgbClr val="34845A"/>
                </a:solidFill>
                <a:effectLst/>
                <a:uLnTx/>
                <a:uFillTx/>
                <a:latin typeface="Calibri"/>
                <a:ea typeface="+mn-ea"/>
                <a:cs typeface="Arial" pitchFamily="34" charset="0"/>
              </a:rPr>
              <a:t>318</a:t>
            </a:r>
            <a:r>
              <a:rPr kumimoji="0" lang="nl-BE" sz="3600" b="0" i="0" u="none" strike="noStrike" kern="1200" cap="none" spc="0" normalizeH="0" baseline="0" noProof="0" dirty="0">
                <a:ln>
                  <a:noFill/>
                </a:ln>
                <a:solidFill>
                  <a:srgbClr val="34845A"/>
                </a:solidFill>
                <a:effectLst/>
                <a:uLnTx/>
                <a:uFillTx/>
                <a:latin typeface="Calibri"/>
                <a:ea typeface="+mn-ea"/>
                <a:cs typeface="Arial" pitchFamily="34" charset="0"/>
              </a:rPr>
              <a:t> sites </a:t>
            </a:r>
            <a:r>
              <a:rPr kumimoji="0" lang="fr-BE" sz="28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rPr>
              <a:t>(03/2022)</a:t>
            </a:r>
            <a:endParaRPr kumimoji="0" lang="nl-BE" sz="2800" b="0" i="1"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p:txBody>
      </p:sp>
      <p:pic>
        <p:nvPicPr>
          <p:cNvPr id="4" name="Graphic 3" descr="Fruitautomaat niet winnend met effen opvulling">
            <a:extLst>
              <a:ext uri="{FF2B5EF4-FFF2-40B4-BE49-F238E27FC236}">
                <a16:creationId xmlns:a16="http://schemas.microsoft.com/office/drawing/2014/main" id="{D4A24145-1BF7-4F78-97A7-6741DCD5DC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5772" y="4509255"/>
            <a:ext cx="337230" cy="337230"/>
          </a:xfrm>
          <a:prstGeom prst="rect">
            <a:avLst/>
          </a:prstGeom>
        </p:spPr>
      </p:pic>
      <p:pic>
        <p:nvPicPr>
          <p:cNvPr id="16" name="Graphic 15" descr="Fruitautomaat niet winnend met effen opvulling">
            <a:extLst>
              <a:ext uri="{FF2B5EF4-FFF2-40B4-BE49-F238E27FC236}">
                <a16:creationId xmlns:a16="http://schemas.microsoft.com/office/drawing/2014/main" id="{5EB0B485-890B-4890-94F0-B22780D12BA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75372" y="4509255"/>
            <a:ext cx="337230" cy="337230"/>
          </a:xfrm>
          <a:prstGeom prst="rect">
            <a:avLst/>
          </a:prstGeom>
        </p:spPr>
      </p:pic>
      <p:pic>
        <p:nvPicPr>
          <p:cNvPr id="17" name="Graphic 16" descr="Fruitautomaat niet winnend met effen opvulling">
            <a:extLst>
              <a:ext uri="{FF2B5EF4-FFF2-40B4-BE49-F238E27FC236}">
                <a16:creationId xmlns:a16="http://schemas.microsoft.com/office/drawing/2014/main" id="{56ACDC77-4223-44AD-B978-5B12F27EBE9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94854" y="4509255"/>
            <a:ext cx="337230" cy="337230"/>
          </a:xfrm>
          <a:prstGeom prst="rect">
            <a:avLst/>
          </a:prstGeom>
        </p:spPr>
      </p:pic>
      <p:pic>
        <p:nvPicPr>
          <p:cNvPr id="18" name="Graphic 17" descr="Fruitautomaat niet winnend met effen opvulling">
            <a:extLst>
              <a:ext uri="{FF2B5EF4-FFF2-40B4-BE49-F238E27FC236}">
                <a16:creationId xmlns:a16="http://schemas.microsoft.com/office/drawing/2014/main" id="{3B71FDBF-60D4-4A05-8476-3CD4ED4C19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2202" y="4509255"/>
            <a:ext cx="337230" cy="337230"/>
          </a:xfrm>
          <a:prstGeom prst="rect">
            <a:avLst/>
          </a:prstGeom>
        </p:spPr>
      </p:pic>
      <p:pic>
        <p:nvPicPr>
          <p:cNvPr id="19" name="Graphic 18" descr="Fruitautomaat niet winnend met effen opvulling">
            <a:extLst>
              <a:ext uri="{FF2B5EF4-FFF2-40B4-BE49-F238E27FC236}">
                <a16:creationId xmlns:a16="http://schemas.microsoft.com/office/drawing/2014/main" id="{491D9C92-B24D-4B83-8BB1-2AA51699A8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23026" y="4503425"/>
            <a:ext cx="337230" cy="337230"/>
          </a:xfrm>
          <a:prstGeom prst="rect">
            <a:avLst/>
          </a:prstGeom>
        </p:spPr>
      </p:pic>
      <p:pic>
        <p:nvPicPr>
          <p:cNvPr id="21" name="Graphic 20" descr="Fruitautomaat niet winnend met effen opvulling">
            <a:extLst>
              <a:ext uri="{FF2B5EF4-FFF2-40B4-BE49-F238E27FC236}">
                <a16:creationId xmlns:a16="http://schemas.microsoft.com/office/drawing/2014/main" id="{DA7E5805-C4A4-4BDE-8E95-7C145BC235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2626" y="4503425"/>
            <a:ext cx="337230" cy="337230"/>
          </a:xfrm>
          <a:prstGeom prst="rect">
            <a:avLst/>
          </a:prstGeom>
        </p:spPr>
      </p:pic>
      <p:pic>
        <p:nvPicPr>
          <p:cNvPr id="26" name="Graphic 25" descr="Fruitautomaat niet winnend met effen opvulling">
            <a:extLst>
              <a:ext uri="{FF2B5EF4-FFF2-40B4-BE49-F238E27FC236}">
                <a16:creationId xmlns:a16="http://schemas.microsoft.com/office/drawing/2014/main" id="{796F48FD-3AA6-42F2-ADAC-9A28617A022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42108" y="4503425"/>
            <a:ext cx="337230" cy="337230"/>
          </a:xfrm>
          <a:prstGeom prst="rect">
            <a:avLst/>
          </a:prstGeom>
        </p:spPr>
      </p:pic>
      <p:pic>
        <p:nvPicPr>
          <p:cNvPr id="27" name="Graphic 26" descr="Fruitautomaat niet winnend met effen opvulling">
            <a:extLst>
              <a:ext uri="{FF2B5EF4-FFF2-40B4-BE49-F238E27FC236}">
                <a16:creationId xmlns:a16="http://schemas.microsoft.com/office/drawing/2014/main" id="{1A6A4714-D68C-4EF8-8816-CDB75A70DA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9456" y="4503425"/>
            <a:ext cx="337230" cy="337230"/>
          </a:xfrm>
          <a:prstGeom prst="rect">
            <a:avLst/>
          </a:prstGeom>
        </p:spPr>
      </p:pic>
      <p:pic>
        <p:nvPicPr>
          <p:cNvPr id="28" name="Graphic 27" descr="Fruitautomaat niet winnend met effen opvulling">
            <a:extLst>
              <a:ext uri="{FF2B5EF4-FFF2-40B4-BE49-F238E27FC236}">
                <a16:creationId xmlns:a16="http://schemas.microsoft.com/office/drawing/2014/main" id="{9AFC9B57-0F9C-4677-BFB7-101583E7CA4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9056" y="4503425"/>
            <a:ext cx="337230" cy="337230"/>
          </a:xfrm>
          <a:prstGeom prst="rect">
            <a:avLst/>
          </a:prstGeom>
        </p:spPr>
      </p:pic>
      <p:pic>
        <p:nvPicPr>
          <p:cNvPr id="29" name="Graphic 28" descr="Fruitautomaat niet winnend met effen opvulling">
            <a:extLst>
              <a:ext uri="{FF2B5EF4-FFF2-40B4-BE49-F238E27FC236}">
                <a16:creationId xmlns:a16="http://schemas.microsoft.com/office/drawing/2014/main" id="{86692A36-A9C0-46AD-B0D7-917BDDB4B61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8656" y="4503425"/>
            <a:ext cx="337230" cy="337230"/>
          </a:xfrm>
          <a:prstGeom prst="rect">
            <a:avLst/>
          </a:prstGeom>
        </p:spPr>
      </p:pic>
      <p:pic>
        <p:nvPicPr>
          <p:cNvPr id="30" name="Graphic 29" descr="Fruitautomaat niet winnend met effen opvulling">
            <a:extLst>
              <a:ext uri="{FF2B5EF4-FFF2-40B4-BE49-F238E27FC236}">
                <a16:creationId xmlns:a16="http://schemas.microsoft.com/office/drawing/2014/main" id="{722490D6-9B3E-43B2-9AE6-12918A8CA9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8138" y="4503425"/>
            <a:ext cx="337230" cy="337230"/>
          </a:xfrm>
          <a:prstGeom prst="rect">
            <a:avLst/>
          </a:prstGeom>
        </p:spPr>
      </p:pic>
      <p:pic>
        <p:nvPicPr>
          <p:cNvPr id="31" name="Graphic 30" descr="Fruitautomaat niet winnend met effen opvulling">
            <a:extLst>
              <a:ext uri="{FF2B5EF4-FFF2-40B4-BE49-F238E27FC236}">
                <a16:creationId xmlns:a16="http://schemas.microsoft.com/office/drawing/2014/main" id="{6AB7D5D6-5AAB-4953-B913-C1629B77D1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5486" y="4503425"/>
            <a:ext cx="337230" cy="337230"/>
          </a:xfrm>
          <a:prstGeom prst="rect">
            <a:avLst/>
          </a:prstGeom>
        </p:spPr>
      </p:pic>
      <p:pic>
        <p:nvPicPr>
          <p:cNvPr id="32" name="Graphic 31" descr="Fruitautomaat niet winnend met effen opvulling">
            <a:extLst>
              <a:ext uri="{FF2B5EF4-FFF2-40B4-BE49-F238E27FC236}">
                <a16:creationId xmlns:a16="http://schemas.microsoft.com/office/drawing/2014/main" id="{BB5249B6-176D-4178-8099-101FFA097C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5086" y="4503425"/>
            <a:ext cx="337230" cy="337230"/>
          </a:xfrm>
          <a:prstGeom prst="rect">
            <a:avLst/>
          </a:prstGeom>
        </p:spPr>
      </p:pic>
      <p:pic>
        <p:nvPicPr>
          <p:cNvPr id="36" name="Graphic 35" descr="Fruitautomaat niet winnend met effen opvulling">
            <a:extLst>
              <a:ext uri="{FF2B5EF4-FFF2-40B4-BE49-F238E27FC236}">
                <a16:creationId xmlns:a16="http://schemas.microsoft.com/office/drawing/2014/main" id="{7237A92C-54F3-4C64-B89B-271AFCF3F7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9289" y="5612050"/>
            <a:ext cx="337230" cy="337230"/>
          </a:xfrm>
          <a:prstGeom prst="rect">
            <a:avLst/>
          </a:prstGeom>
        </p:spPr>
      </p:pic>
      <p:pic>
        <p:nvPicPr>
          <p:cNvPr id="37" name="Graphic 36" descr="Fruitautomaat niet winnend met effen opvulling">
            <a:extLst>
              <a:ext uri="{FF2B5EF4-FFF2-40B4-BE49-F238E27FC236}">
                <a16:creationId xmlns:a16="http://schemas.microsoft.com/office/drawing/2014/main" id="{52C8F354-BDA6-4EF7-936B-AC9E476B84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78889" y="5612050"/>
            <a:ext cx="337230" cy="337230"/>
          </a:xfrm>
          <a:prstGeom prst="rect">
            <a:avLst/>
          </a:prstGeom>
        </p:spPr>
      </p:pic>
      <p:pic>
        <p:nvPicPr>
          <p:cNvPr id="38" name="Graphic 37" descr="Fruitautomaat niet winnend met effen opvulling">
            <a:extLst>
              <a:ext uri="{FF2B5EF4-FFF2-40B4-BE49-F238E27FC236}">
                <a16:creationId xmlns:a16="http://schemas.microsoft.com/office/drawing/2014/main" id="{D0C0278B-8A68-4731-8BE7-64BA4BBC46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98371" y="5612050"/>
            <a:ext cx="337230" cy="337230"/>
          </a:xfrm>
          <a:prstGeom prst="rect">
            <a:avLst/>
          </a:prstGeom>
        </p:spPr>
      </p:pic>
      <p:pic>
        <p:nvPicPr>
          <p:cNvPr id="39" name="Graphic 38" descr="Fruitautomaat niet winnend met effen opvulling">
            <a:extLst>
              <a:ext uri="{FF2B5EF4-FFF2-40B4-BE49-F238E27FC236}">
                <a16:creationId xmlns:a16="http://schemas.microsoft.com/office/drawing/2014/main" id="{66201933-D483-4353-90C2-0D2BD5B4A0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5719" y="5612050"/>
            <a:ext cx="337230" cy="337230"/>
          </a:xfrm>
          <a:prstGeom prst="rect">
            <a:avLst/>
          </a:prstGeom>
        </p:spPr>
      </p:pic>
      <p:pic>
        <p:nvPicPr>
          <p:cNvPr id="40" name="Graphic 39" descr="Fruitautomaat niet winnend met effen opvulling">
            <a:extLst>
              <a:ext uri="{FF2B5EF4-FFF2-40B4-BE49-F238E27FC236}">
                <a16:creationId xmlns:a16="http://schemas.microsoft.com/office/drawing/2014/main" id="{5F6DA32D-9292-4C94-A169-A320A42135D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26543" y="5606220"/>
            <a:ext cx="337230" cy="337230"/>
          </a:xfrm>
          <a:prstGeom prst="rect">
            <a:avLst/>
          </a:prstGeom>
        </p:spPr>
      </p:pic>
      <p:pic>
        <p:nvPicPr>
          <p:cNvPr id="41" name="Graphic 40" descr="Fruitautomaat niet winnend met effen opvulling">
            <a:extLst>
              <a:ext uri="{FF2B5EF4-FFF2-40B4-BE49-F238E27FC236}">
                <a16:creationId xmlns:a16="http://schemas.microsoft.com/office/drawing/2014/main" id="{97037E43-5ABC-4F7F-BBA7-69100306A2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6143" y="5606220"/>
            <a:ext cx="337230" cy="337230"/>
          </a:xfrm>
          <a:prstGeom prst="rect">
            <a:avLst/>
          </a:prstGeom>
        </p:spPr>
      </p:pic>
      <p:pic>
        <p:nvPicPr>
          <p:cNvPr id="42" name="Graphic 41" descr="Fruitautomaat niet winnend met effen opvulling">
            <a:extLst>
              <a:ext uri="{FF2B5EF4-FFF2-40B4-BE49-F238E27FC236}">
                <a16:creationId xmlns:a16="http://schemas.microsoft.com/office/drawing/2014/main" id="{5E86E257-FD2A-421A-915B-79EC6E5BA7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45625" y="5606220"/>
            <a:ext cx="337230" cy="337230"/>
          </a:xfrm>
          <a:prstGeom prst="rect">
            <a:avLst/>
          </a:prstGeom>
        </p:spPr>
      </p:pic>
      <p:pic>
        <p:nvPicPr>
          <p:cNvPr id="43" name="Graphic 42" descr="Fruitautomaat niet winnend met effen opvulling">
            <a:extLst>
              <a:ext uri="{FF2B5EF4-FFF2-40B4-BE49-F238E27FC236}">
                <a16:creationId xmlns:a16="http://schemas.microsoft.com/office/drawing/2014/main" id="{B7122682-83EA-4E0B-9341-B22B7EACA3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2973" y="5606220"/>
            <a:ext cx="337230" cy="337230"/>
          </a:xfrm>
          <a:prstGeom prst="rect">
            <a:avLst/>
          </a:prstGeom>
        </p:spPr>
      </p:pic>
      <p:pic>
        <p:nvPicPr>
          <p:cNvPr id="44" name="Graphic 43" descr="Fruitautomaat niet winnend met effen opvulling">
            <a:extLst>
              <a:ext uri="{FF2B5EF4-FFF2-40B4-BE49-F238E27FC236}">
                <a16:creationId xmlns:a16="http://schemas.microsoft.com/office/drawing/2014/main" id="{C0415758-5FAC-4E03-A450-7B13E9C15A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62573" y="5606220"/>
            <a:ext cx="337230" cy="337230"/>
          </a:xfrm>
          <a:prstGeom prst="rect">
            <a:avLst/>
          </a:prstGeom>
        </p:spPr>
      </p:pic>
      <p:pic>
        <p:nvPicPr>
          <p:cNvPr id="45" name="Graphic 44" descr="Fruitautomaat niet winnend met effen opvulling">
            <a:extLst>
              <a:ext uri="{FF2B5EF4-FFF2-40B4-BE49-F238E27FC236}">
                <a16:creationId xmlns:a16="http://schemas.microsoft.com/office/drawing/2014/main" id="{3DA486EE-B31E-4D6A-8A58-24789253631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2173" y="5606220"/>
            <a:ext cx="337230" cy="337230"/>
          </a:xfrm>
          <a:prstGeom prst="rect">
            <a:avLst/>
          </a:prstGeom>
        </p:spPr>
      </p:pic>
      <p:pic>
        <p:nvPicPr>
          <p:cNvPr id="46" name="Graphic 45" descr="Fruitautomaat niet winnend met effen opvulling">
            <a:extLst>
              <a:ext uri="{FF2B5EF4-FFF2-40B4-BE49-F238E27FC236}">
                <a16:creationId xmlns:a16="http://schemas.microsoft.com/office/drawing/2014/main" id="{75D5C7D6-1212-4EED-A353-C41FDA06A9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1655" y="5606220"/>
            <a:ext cx="337230" cy="337230"/>
          </a:xfrm>
          <a:prstGeom prst="rect">
            <a:avLst/>
          </a:prstGeom>
        </p:spPr>
      </p:pic>
      <p:pic>
        <p:nvPicPr>
          <p:cNvPr id="47" name="Graphic 46" descr="Fruitautomaat niet winnend met effen opvulling">
            <a:extLst>
              <a:ext uri="{FF2B5EF4-FFF2-40B4-BE49-F238E27FC236}">
                <a16:creationId xmlns:a16="http://schemas.microsoft.com/office/drawing/2014/main" id="{E494737B-B9BF-4033-8E78-109DA770C4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9003" y="5606220"/>
            <a:ext cx="337230" cy="337230"/>
          </a:xfrm>
          <a:prstGeom prst="rect">
            <a:avLst/>
          </a:prstGeom>
        </p:spPr>
      </p:pic>
      <p:pic>
        <p:nvPicPr>
          <p:cNvPr id="48" name="Graphic 47" descr="Fruitautomaat niet winnend met effen opvulling">
            <a:extLst>
              <a:ext uri="{FF2B5EF4-FFF2-40B4-BE49-F238E27FC236}">
                <a16:creationId xmlns:a16="http://schemas.microsoft.com/office/drawing/2014/main" id="{D6EED4F1-B91C-441F-AB63-4F8A2AF96FF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8603" y="5606220"/>
            <a:ext cx="337230" cy="337230"/>
          </a:xfrm>
          <a:prstGeom prst="rect">
            <a:avLst/>
          </a:prstGeom>
        </p:spPr>
      </p:pic>
      <p:sp>
        <p:nvSpPr>
          <p:cNvPr id="49" name="Rechthoek 48">
            <a:extLst>
              <a:ext uri="{FF2B5EF4-FFF2-40B4-BE49-F238E27FC236}">
                <a16:creationId xmlns:a16="http://schemas.microsoft.com/office/drawing/2014/main" id="{56711322-D70C-427D-98EB-2DD6D2B76435}"/>
              </a:ext>
            </a:extLst>
          </p:cNvPr>
          <p:cNvSpPr/>
          <p:nvPr/>
        </p:nvSpPr>
        <p:spPr>
          <a:xfrm>
            <a:off x="5340359" y="5220489"/>
            <a:ext cx="504056" cy="97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Verboden met effen opvulling">
            <a:extLst>
              <a:ext uri="{FF2B5EF4-FFF2-40B4-BE49-F238E27FC236}">
                <a16:creationId xmlns:a16="http://schemas.microsoft.com/office/drawing/2014/main" id="{56CB09FA-D532-4904-A437-A35DBDCF14B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144202" y="2973132"/>
            <a:ext cx="858220" cy="858220"/>
          </a:xfrm>
          <a:prstGeom prst="rect">
            <a:avLst/>
          </a:prstGeom>
        </p:spPr>
      </p:pic>
      <p:cxnSp>
        <p:nvCxnSpPr>
          <p:cNvPr id="14" name="Rechte verbindingslijn met pijl 13">
            <a:extLst>
              <a:ext uri="{FF2B5EF4-FFF2-40B4-BE49-F238E27FC236}">
                <a16:creationId xmlns:a16="http://schemas.microsoft.com/office/drawing/2014/main" id="{C36E0B0E-8E05-4D2F-A80A-B905F2AF967F}"/>
              </a:ext>
            </a:extLst>
          </p:cNvPr>
          <p:cNvCxnSpPr/>
          <p:nvPr/>
        </p:nvCxnSpPr>
        <p:spPr>
          <a:xfrm>
            <a:off x="1128948" y="4503425"/>
            <a:ext cx="0" cy="36573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hthoek 4">
            <a:extLst>
              <a:ext uri="{FF2B5EF4-FFF2-40B4-BE49-F238E27FC236}">
                <a16:creationId xmlns:a16="http://schemas.microsoft.com/office/drawing/2014/main" id="{93F5A185-D998-4B2E-AE66-8571255D9A55}"/>
              </a:ext>
            </a:extLst>
          </p:cNvPr>
          <p:cNvSpPr/>
          <p:nvPr/>
        </p:nvSpPr>
        <p:spPr>
          <a:xfrm>
            <a:off x="3654988" y="4420110"/>
            <a:ext cx="2185910" cy="44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kstvak 1"/>
          <p:cNvSpPr txBox="1"/>
          <p:nvPr/>
        </p:nvSpPr>
        <p:spPr>
          <a:xfrm>
            <a:off x="6716486" y="1984758"/>
            <a:ext cx="4005943" cy="646331"/>
          </a:xfrm>
          <a:prstGeom prst="rect">
            <a:avLst/>
          </a:prstGeom>
          <a:noFill/>
        </p:spPr>
        <p:txBody>
          <a:bodyPr wrap="square" rtlCol="0">
            <a:spAutoFit/>
          </a:bodyPr>
          <a:lstStyle/>
          <a:p>
            <a:pPr lvl="0" algn="ctr" fontAlgn="base">
              <a:spcBef>
                <a:spcPct val="0"/>
              </a:spcBef>
              <a:spcAft>
                <a:spcPct val="0"/>
              </a:spcAft>
              <a:defRPr/>
            </a:pPr>
            <a:r>
              <a:rPr lang="nl-BE" sz="3600" b="1" dirty="0">
                <a:solidFill>
                  <a:srgbClr val="843434"/>
                </a:solidFill>
                <a:cs typeface="Arial" pitchFamily="34" charset="0"/>
              </a:rPr>
              <a:t>Procédure </a:t>
            </a:r>
            <a:r>
              <a:rPr lang="nl-BE" sz="3600" b="1" dirty="0" err="1">
                <a:solidFill>
                  <a:srgbClr val="843434"/>
                </a:solidFill>
                <a:cs typeface="Arial" pitchFamily="34" charset="0"/>
              </a:rPr>
              <a:t>Amiable</a:t>
            </a:r>
            <a:endParaRPr lang="nl-BE" sz="2800" i="1" dirty="0">
              <a:solidFill>
                <a:srgbClr val="843434"/>
              </a:solidFill>
              <a:cs typeface="Arial" pitchFamily="34" charset="0"/>
            </a:endParaRPr>
          </a:p>
        </p:txBody>
      </p:sp>
      <p:sp>
        <p:nvSpPr>
          <p:cNvPr id="62" name="Tekstvak 61">
            <a:extLst>
              <a:ext uri="{FF2B5EF4-FFF2-40B4-BE49-F238E27FC236}">
                <a16:creationId xmlns:a16="http://schemas.microsoft.com/office/drawing/2014/main" id="{A48EFA7E-8D22-4669-BB64-B0D455EC01B6}"/>
              </a:ext>
            </a:extLst>
          </p:cNvPr>
          <p:cNvSpPr txBox="1"/>
          <p:nvPr/>
        </p:nvSpPr>
        <p:spPr>
          <a:xfrm>
            <a:off x="5503535" y="2844087"/>
            <a:ext cx="5392659" cy="750975"/>
          </a:xfrm>
          <a:prstGeom prst="rect">
            <a:avLst/>
          </a:prstGeom>
          <a:noFill/>
        </p:spPr>
        <p:txBody>
          <a:bodyPr wrap="square" anchor="ctr">
            <a:spAutoFit/>
          </a:bodyPr>
          <a:lstStyle/>
          <a:p>
            <a:pPr marL="0" marR="0" lvl="0" indent="0" algn="ctr" defTabSz="914400" rtl="0" eaLnBrk="1" fontAlgn="base" latinLnBrk="0" hangingPunct="1">
              <a:lnSpc>
                <a:spcPct val="107000"/>
              </a:lnSpc>
              <a:spcBef>
                <a:spcPct val="0"/>
              </a:spcBef>
              <a:spcAft>
                <a:spcPts val="600"/>
              </a:spcAft>
              <a:buClrTx/>
              <a:buSzTx/>
              <a:buFontTx/>
              <a:buNone/>
              <a:tabLst/>
              <a:defRPr/>
            </a:pPr>
            <a:r>
              <a:rPr kumimoji="0" lang="fr-FR" sz="4000" b="1" i="0" u="none" strike="noStrike" kern="1200" cap="none" spc="0" normalizeH="0" baseline="0" noProof="0" dirty="0">
                <a:ln>
                  <a:noFill/>
                </a:ln>
                <a:solidFill>
                  <a:srgbClr val="34845A"/>
                </a:solidFill>
                <a:effectLst/>
                <a:uLnTx/>
                <a:uFillTx/>
                <a:latin typeface="Calibri"/>
                <a:ea typeface="+mn-ea"/>
                <a:cs typeface="Arial" pitchFamily="34" charset="0"/>
              </a:rPr>
              <a:t>632</a:t>
            </a:r>
            <a:r>
              <a:rPr kumimoji="0" lang="fr-F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FR" sz="3200" dirty="0">
                <a:solidFill>
                  <a:prstClr val="white">
                    <a:lumMod val="65000"/>
                  </a:prstClr>
                </a:solidFill>
                <a:latin typeface="Calibri" panose="020F0502020204030204" pitchFamily="34" charset="0"/>
                <a:ea typeface="Calibri" panose="020F0502020204030204" pitchFamily="34" charset="0"/>
                <a:cs typeface="Times New Roman" panose="02020603050405020304" pitchFamily="18" charset="0"/>
              </a:rPr>
              <a:t>s</a:t>
            </a:r>
            <a:r>
              <a:rPr kumimoji="0" lang="fr-FR" sz="3200" b="0" i="0" u="none" strike="noStrike" kern="1200" cap="none" spc="0" normalizeH="0" baseline="0" noProof="0" dirty="0" err="1">
                <a:ln>
                  <a:noFill/>
                </a:ln>
                <a:solidFill>
                  <a:prstClr val="white">
                    <a:lumMod val="6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ites</a:t>
            </a:r>
            <a:r>
              <a:rPr kumimoji="0" lang="fr-FR" sz="32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contrôlés</a:t>
            </a:r>
            <a:endParaRPr kumimoji="0" lang="en-US" sz="32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5" name="Tekstvak 64">
            <a:extLst>
              <a:ext uri="{FF2B5EF4-FFF2-40B4-BE49-F238E27FC236}">
                <a16:creationId xmlns:a16="http://schemas.microsoft.com/office/drawing/2014/main" id="{6CE60F6F-EBE0-40C7-A329-C3C8EF223A9A}"/>
              </a:ext>
            </a:extLst>
          </p:cNvPr>
          <p:cNvSpPr txBox="1"/>
          <p:nvPr/>
        </p:nvSpPr>
        <p:spPr>
          <a:xfrm>
            <a:off x="5310597" y="3980793"/>
            <a:ext cx="7362149" cy="750975"/>
          </a:xfrm>
          <a:prstGeom prst="rect">
            <a:avLst/>
          </a:prstGeom>
          <a:noFill/>
        </p:spPr>
        <p:txBody>
          <a:bodyPr wrap="square">
            <a:spAutoFit/>
          </a:bodyPr>
          <a:lstStyle/>
          <a:p>
            <a:pPr marL="0" marR="0" lvl="0" indent="0" algn="ctr" defTabSz="914400" rtl="0" eaLnBrk="1" fontAlgn="base" latinLnBrk="0" hangingPunct="1">
              <a:lnSpc>
                <a:spcPct val="107000"/>
              </a:lnSpc>
              <a:spcBef>
                <a:spcPct val="0"/>
              </a:spcBef>
              <a:spcAft>
                <a:spcPts val="600"/>
              </a:spcAft>
              <a:buClrTx/>
              <a:buSzTx/>
              <a:buFontTx/>
              <a:buNone/>
              <a:tabLst/>
              <a:defRPr/>
            </a:pPr>
            <a:r>
              <a:rPr kumimoji="0" lang="fr-FR" sz="4000" b="1" i="0" u="none" strike="noStrike" kern="1200" cap="none" spc="0" normalizeH="0" baseline="0" noProof="0" dirty="0">
                <a:ln>
                  <a:noFill/>
                </a:ln>
                <a:solidFill>
                  <a:srgbClr val="34845A"/>
                </a:solidFill>
                <a:effectLst/>
                <a:uLnTx/>
                <a:uFillTx/>
                <a:latin typeface="Calibri"/>
                <a:ea typeface="+mn-ea"/>
                <a:cs typeface="Arial" pitchFamily="34" charset="0"/>
              </a:rPr>
              <a:t>308</a:t>
            </a:r>
            <a:r>
              <a:rPr lang="fr-FR" sz="3200" dirty="0">
                <a:solidFill>
                  <a:prstClr val="black"/>
                </a:solidFill>
                <a:latin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mises en demeure envoyées</a:t>
            </a:r>
            <a:endParaRPr kumimoji="0" lang="en-US" sz="32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Rechte verbindingslijn met pijl 65">
            <a:extLst>
              <a:ext uri="{FF2B5EF4-FFF2-40B4-BE49-F238E27FC236}">
                <a16:creationId xmlns:a16="http://schemas.microsoft.com/office/drawing/2014/main" id="{C36E0B0E-8E05-4D2F-A80A-B905F2AF967F}"/>
              </a:ext>
            </a:extLst>
          </p:cNvPr>
          <p:cNvCxnSpPr/>
          <p:nvPr/>
        </p:nvCxnSpPr>
        <p:spPr>
          <a:xfrm>
            <a:off x="6800405" y="3595062"/>
            <a:ext cx="0" cy="36573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5" grpId="0" animBg="1"/>
      <p:bldP spid="2" grpId="0"/>
      <p:bldP spid="62" grpId="0"/>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ln>
            <a:noFill/>
          </a:ln>
        </p:spPr>
        <p:style>
          <a:lnRef idx="2">
            <a:schemeClr val="accent4"/>
          </a:lnRef>
          <a:fillRef idx="1">
            <a:schemeClr val="lt1"/>
          </a:fillRef>
          <a:effectRef idx="0">
            <a:schemeClr val="accent4"/>
          </a:effectRef>
          <a:fontRef idx="minor">
            <a:schemeClr val="dk1"/>
          </a:fontRef>
        </p:style>
        <p:txBody>
          <a:bodyPr>
            <a:normAutofit/>
          </a:bodyPr>
          <a:lstStyle/>
          <a:p>
            <a:pPr algn="ctr" eaLnBrk="1" hangingPunct="1"/>
            <a:r>
              <a:rPr lang="nl-NL" sz="3200" b="1" dirty="0" err="1">
                <a:solidFill>
                  <a:srgbClr val="7298BF"/>
                </a:solidFill>
                <a:latin typeface="Myriad Pro Cond"/>
              </a:rPr>
              <a:t>Mesures</a:t>
            </a:r>
            <a:r>
              <a:rPr lang="nl-NL" sz="3200" b="1" dirty="0">
                <a:solidFill>
                  <a:srgbClr val="7298BF"/>
                </a:solidFill>
                <a:latin typeface="Myriad Pro Cond"/>
              </a:rPr>
              <a:t> de </a:t>
            </a:r>
            <a:r>
              <a:rPr lang="nl-NL" sz="3200" b="1" dirty="0" err="1">
                <a:solidFill>
                  <a:srgbClr val="7298BF"/>
                </a:solidFill>
                <a:latin typeface="Myriad Pro Cond"/>
              </a:rPr>
              <a:t>protections</a:t>
            </a:r>
            <a:r>
              <a:rPr lang="nl-NL" sz="3200" b="1" dirty="0">
                <a:solidFill>
                  <a:srgbClr val="7298BF"/>
                </a:solidFill>
                <a:latin typeface="Myriad Pro Cond"/>
              </a:rPr>
              <a:t> </a:t>
            </a:r>
            <a:r>
              <a:rPr lang="nl-NL" sz="3200" b="1" dirty="0" err="1">
                <a:solidFill>
                  <a:srgbClr val="7298BF"/>
                </a:solidFill>
                <a:latin typeface="Myriad Pro Cond"/>
              </a:rPr>
              <a:t>diverses</a:t>
            </a:r>
            <a:endParaRPr lang="nl-NL" sz="3200" b="1" dirty="0">
              <a:solidFill>
                <a:srgbClr val="7298BF"/>
              </a:solidFill>
              <a:latin typeface="Myriad Pro Cond"/>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5BA0B6C4-D44D-4460-B1EB-D2D087044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87340" y="401990"/>
            <a:ext cx="2286766" cy="888296"/>
          </a:xfrm>
          <a:prstGeom prst="rect">
            <a:avLst/>
          </a:prstGeom>
          <a:noFill/>
          <a:ln w="9525">
            <a:noFill/>
            <a:miter lim="800000"/>
            <a:headEnd/>
            <a:tailEnd/>
          </a:ln>
        </p:spPr>
      </p:pic>
      <p:sp>
        <p:nvSpPr>
          <p:cNvPr id="24" name="Tijdelijke aanduiding voor inhoud 2">
            <a:extLst>
              <a:ext uri="{FF2B5EF4-FFF2-40B4-BE49-F238E27FC236}">
                <a16:creationId xmlns:a16="http://schemas.microsoft.com/office/drawing/2014/main" id="{B0E0BC86-AB3C-4FF3-B9B1-E2F8A55E7BC3}"/>
              </a:ext>
            </a:extLst>
          </p:cNvPr>
          <p:cNvSpPr>
            <a:spLocks noGrp="1"/>
          </p:cNvSpPr>
          <p:nvPr>
            <p:ph idx="1"/>
          </p:nvPr>
        </p:nvSpPr>
        <p:spPr>
          <a:xfrm>
            <a:off x="609601" y="1608412"/>
            <a:ext cx="5774431" cy="4117580"/>
          </a:xfrm>
        </p:spPr>
        <p:txBody>
          <a:bodyPr anchor="ctr"/>
          <a:lstStyle/>
          <a:p>
            <a:pPr marL="0" indent="0" algn="ctr" eaLnBrk="1" hangingPunct="1">
              <a:lnSpc>
                <a:spcPct val="150000"/>
              </a:lnSpc>
              <a:buNone/>
            </a:pPr>
            <a:endParaRPr lang="nl-BE" b="1" dirty="0">
              <a:solidFill>
                <a:srgbClr val="34845A"/>
              </a:solidFill>
            </a:endParaRPr>
          </a:p>
          <a:p>
            <a:pPr marL="0" indent="0" algn="ctr" eaLnBrk="1" hangingPunct="1">
              <a:lnSpc>
                <a:spcPct val="150000"/>
              </a:lnSpc>
              <a:buNone/>
            </a:pPr>
            <a:r>
              <a:rPr lang="nl-BE" b="1" dirty="0" err="1">
                <a:solidFill>
                  <a:srgbClr val="34845A"/>
                </a:solidFill>
              </a:rPr>
              <a:t>Limites</a:t>
            </a:r>
            <a:r>
              <a:rPr lang="nl-BE" b="1" dirty="0">
                <a:solidFill>
                  <a:srgbClr val="34845A"/>
                </a:solidFill>
              </a:rPr>
              <a:t> de </a:t>
            </a:r>
            <a:r>
              <a:rPr lang="nl-BE" b="1" dirty="0" err="1">
                <a:solidFill>
                  <a:srgbClr val="34845A"/>
                </a:solidFill>
              </a:rPr>
              <a:t>jeux</a:t>
            </a:r>
            <a:endParaRPr lang="nl-BE" b="1" dirty="0">
              <a:solidFill>
                <a:srgbClr val="34845A"/>
              </a:solidFill>
            </a:endParaRPr>
          </a:p>
          <a:p>
            <a:pPr marL="0" indent="0" algn="ctr" eaLnBrk="1" hangingPunct="1">
              <a:lnSpc>
                <a:spcPct val="150000"/>
              </a:lnSpc>
              <a:buNone/>
            </a:pPr>
            <a:r>
              <a:rPr lang="nl-BE" b="1" dirty="0" err="1">
                <a:solidFill>
                  <a:srgbClr val="34845A"/>
                </a:solidFill>
              </a:rPr>
              <a:t>Interdiction</a:t>
            </a:r>
            <a:r>
              <a:rPr lang="nl-BE" b="1" dirty="0">
                <a:solidFill>
                  <a:srgbClr val="34845A"/>
                </a:solidFill>
              </a:rPr>
              <a:t> des bonus</a:t>
            </a:r>
          </a:p>
          <a:p>
            <a:pPr marL="0" indent="0" algn="ctr" eaLnBrk="1" hangingPunct="1">
              <a:lnSpc>
                <a:spcPct val="150000"/>
              </a:lnSpc>
              <a:buNone/>
            </a:pPr>
            <a:r>
              <a:rPr lang="fr-FR" b="1" dirty="0">
                <a:solidFill>
                  <a:srgbClr val="34845A"/>
                </a:solidFill>
              </a:rPr>
              <a:t>Interdiction cartes de crédit</a:t>
            </a:r>
          </a:p>
          <a:p>
            <a:pPr marL="0" indent="0" algn="ctr" eaLnBrk="1" hangingPunct="1">
              <a:lnSpc>
                <a:spcPct val="150000"/>
              </a:lnSpc>
              <a:buNone/>
            </a:pPr>
            <a:r>
              <a:rPr lang="fr-FR" b="1" dirty="0">
                <a:solidFill>
                  <a:srgbClr val="34845A"/>
                </a:solidFill>
              </a:rPr>
              <a:t>…</a:t>
            </a:r>
          </a:p>
        </p:txBody>
      </p:sp>
      <p:cxnSp>
        <p:nvCxnSpPr>
          <p:cNvPr id="30" name="Rechte verbindingslijn 29">
            <a:extLst>
              <a:ext uri="{FF2B5EF4-FFF2-40B4-BE49-F238E27FC236}">
                <a16:creationId xmlns:a16="http://schemas.microsoft.com/office/drawing/2014/main" id="{41175162-D32F-498E-865B-A0DD8C491224}"/>
              </a:ext>
            </a:extLst>
          </p:cNvPr>
          <p:cNvCxnSpPr>
            <a:cxnSpLocks/>
          </p:cNvCxnSpPr>
          <p:nvPr/>
        </p:nvCxnSpPr>
        <p:spPr>
          <a:xfrm>
            <a:off x="6384032" y="2060848"/>
            <a:ext cx="0" cy="366514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jdelijke aanduiding voor inhoud 2">
            <a:extLst>
              <a:ext uri="{FF2B5EF4-FFF2-40B4-BE49-F238E27FC236}">
                <a16:creationId xmlns:a16="http://schemas.microsoft.com/office/drawing/2014/main" id="{0C8EDF1B-E79F-46BF-8149-305EA2EBF361}"/>
              </a:ext>
            </a:extLst>
          </p:cNvPr>
          <p:cNvSpPr txBox="1">
            <a:spLocks/>
          </p:cNvSpPr>
          <p:nvPr/>
        </p:nvSpPr>
        <p:spPr bwMode="auto">
          <a:xfrm>
            <a:off x="6471942" y="3376286"/>
            <a:ext cx="5774431" cy="994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nl-BE" sz="3200" b="0" i="1" u="none" strike="noStrike" kern="1200" cap="none" spc="0" normalizeH="0" baseline="0" noProof="0" dirty="0">
                <a:ln>
                  <a:noFill/>
                </a:ln>
                <a:solidFill>
                  <a:srgbClr val="843434"/>
                </a:solidFill>
                <a:effectLst/>
                <a:uLnTx/>
                <a:uFillTx/>
                <a:latin typeface="Calibri"/>
                <a:ea typeface="+mn-ea"/>
                <a:cs typeface="+mn-cs"/>
              </a:rPr>
              <a:t>(</a:t>
            </a:r>
            <a:r>
              <a:rPr kumimoji="0" lang="nl-BE" sz="3200" b="0" i="1" u="none" strike="noStrike" kern="1200" cap="none" spc="0" normalizeH="0" baseline="0" noProof="0" dirty="0" err="1">
                <a:ln>
                  <a:noFill/>
                </a:ln>
                <a:solidFill>
                  <a:srgbClr val="843434"/>
                </a:solidFill>
                <a:effectLst/>
                <a:uLnTx/>
                <a:uFillTx/>
                <a:latin typeface="Calibri"/>
                <a:ea typeface="+mn-ea"/>
                <a:cs typeface="+mn-cs"/>
              </a:rPr>
              <a:t>Aucune</a:t>
            </a:r>
            <a:r>
              <a:rPr kumimoji="0" lang="nl-BE" sz="3200" b="0" i="1" u="none" strike="noStrike" kern="1200" cap="none" spc="0" normalizeH="0" baseline="0" noProof="0" dirty="0">
                <a:ln>
                  <a:noFill/>
                </a:ln>
                <a:solidFill>
                  <a:srgbClr val="843434"/>
                </a:solidFill>
                <a:effectLst/>
                <a:uLnTx/>
                <a:uFillTx/>
                <a:latin typeface="Calibri"/>
                <a:ea typeface="+mn-ea"/>
                <a:cs typeface="+mn-cs"/>
              </a:rPr>
              <a:t> </a:t>
            </a:r>
            <a:r>
              <a:rPr kumimoji="0" lang="nl-BE" sz="3200" b="0" i="1" u="none" strike="noStrike" kern="1200" cap="none" spc="0" normalizeH="0" baseline="0" noProof="0" dirty="0" err="1">
                <a:ln>
                  <a:noFill/>
                </a:ln>
                <a:solidFill>
                  <a:srgbClr val="843434"/>
                </a:solidFill>
                <a:effectLst/>
                <a:uLnTx/>
                <a:uFillTx/>
                <a:latin typeface="Calibri"/>
                <a:ea typeface="+mn-ea"/>
                <a:cs typeface="+mn-cs"/>
              </a:rPr>
              <a:t>restriction</a:t>
            </a:r>
            <a:r>
              <a:rPr kumimoji="0" lang="nl-BE" sz="3200" b="0" i="1" u="none" strike="noStrike" kern="1200" cap="none" spc="0" normalizeH="0" baseline="0" noProof="0" dirty="0">
                <a:ln>
                  <a:noFill/>
                </a:ln>
                <a:solidFill>
                  <a:srgbClr val="843434"/>
                </a:solidFill>
                <a:effectLst/>
                <a:uLnTx/>
                <a:uFillTx/>
                <a:latin typeface="Calibri"/>
                <a:ea typeface="+mn-ea"/>
                <a:cs typeface="+mn-cs"/>
              </a:rPr>
              <a:t>)</a:t>
            </a:r>
            <a:endParaRPr kumimoji="0" lang="fr-FR" sz="3200" b="0" i="1" u="none" strike="noStrike" kern="1200" cap="none" spc="0" normalizeH="0" baseline="0" noProof="0" dirty="0">
              <a:ln>
                <a:noFill/>
              </a:ln>
              <a:solidFill>
                <a:srgbClr val="843434"/>
              </a:solidFill>
              <a:effectLst/>
              <a:uLnTx/>
              <a:uFillTx/>
              <a:latin typeface="Calibri"/>
              <a:ea typeface="+mn-ea"/>
              <a:cs typeface="+mn-cs"/>
            </a:endParaRPr>
          </a:p>
        </p:txBody>
      </p:sp>
      <p:sp>
        <p:nvSpPr>
          <p:cNvPr id="14" name="Tekstvak 13">
            <a:extLst>
              <a:ext uri="{FF2B5EF4-FFF2-40B4-BE49-F238E27FC236}">
                <a16:creationId xmlns:a16="http://schemas.microsoft.com/office/drawing/2014/main" id="{D9176F2F-EB02-43F1-A902-843E296874C5}"/>
              </a:ext>
            </a:extLst>
          </p:cNvPr>
          <p:cNvSpPr txBox="1"/>
          <p:nvPr/>
        </p:nvSpPr>
        <p:spPr>
          <a:xfrm>
            <a:off x="1937915" y="1725987"/>
            <a:ext cx="3195302" cy="523220"/>
          </a:xfrm>
          <a:prstGeom prst="rect">
            <a:avLst/>
          </a:prstGeom>
          <a:solidFill>
            <a:srgbClr val="34845A"/>
          </a:solidFill>
        </p:spPr>
        <p:txBody>
          <a:bodyPr wrap="square" rtlCol="0">
            <a:spAutoFit/>
          </a:bodyPr>
          <a:lstStyle/>
          <a:p>
            <a:pPr algn="ctr">
              <a:spcAft>
                <a:spcPts val="600"/>
              </a:spcAft>
            </a:pPr>
            <a:r>
              <a:rPr lang="nl-BE" sz="2800" b="1" dirty="0" err="1">
                <a:solidFill>
                  <a:schemeClr val="bg1"/>
                </a:solidFill>
              </a:rPr>
              <a:t>Secteur</a:t>
            </a:r>
            <a:r>
              <a:rPr lang="nl-BE" sz="2800" b="1" dirty="0">
                <a:solidFill>
                  <a:schemeClr val="bg1"/>
                </a:solidFill>
              </a:rPr>
              <a:t> </a:t>
            </a:r>
            <a:r>
              <a:rPr lang="nl-BE" sz="2800" b="1" dirty="0" err="1">
                <a:solidFill>
                  <a:schemeClr val="bg1"/>
                </a:solidFill>
              </a:rPr>
              <a:t>légal</a:t>
            </a:r>
            <a:endParaRPr lang="nl-BE" sz="2400" b="1" dirty="0">
              <a:solidFill>
                <a:schemeClr val="bg1"/>
              </a:solidFill>
            </a:endParaRPr>
          </a:p>
        </p:txBody>
      </p:sp>
      <p:sp>
        <p:nvSpPr>
          <p:cNvPr id="15" name="Tekstvak 14">
            <a:extLst>
              <a:ext uri="{FF2B5EF4-FFF2-40B4-BE49-F238E27FC236}">
                <a16:creationId xmlns:a16="http://schemas.microsoft.com/office/drawing/2014/main" id="{514A3ECA-A91B-42C3-AC31-1F02EFE03955}"/>
              </a:ext>
            </a:extLst>
          </p:cNvPr>
          <p:cNvSpPr txBox="1"/>
          <p:nvPr/>
        </p:nvSpPr>
        <p:spPr>
          <a:xfrm>
            <a:off x="7634848" y="1725987"/>
            <a:ext cx="3274196" cy="523220"/>
          </a:xfrm>
          <a:prstGeom prst="rect">
            <a:avLst/>
          </a:prstGeom>
          <a:solidFill>
            <a:srgbClr val="843434"/>
          </a:solidFill>
        </p:spPr>
        <p:txBody>
          <a:bodyPr wrap="square" rtlCol="0">
            <a:spAutoFit/>
          </a:bodyPr>
          <a:lstStyle/>
          <a:p>
            <a:pPr algn="ctr">
              <a:spcAft>
                <a:spcPts val="600"/>
              </a:spcAft>
            </a:pPr>
            <a:r>
              <a:rPr lang="nl-BE" sz="2800" b="1" dirty="0" err="1">
                <a:solidFill>
                  <a:schemeClr val="bg1"/>
                </a:solidFill>
              </a:rPr>
              <a:t>Secteur</a:t>
            </a:r>
            <a:r>
              <a:rPr lang="nl-BE" sz="2800" b="1" dirty="0">
                <a:solidFill>
                  <a:schemeClr val="bg1"/>
                </a:solidFill>
              </a:rPr>
              <a:t> </a:t>
            </a:r>
            <a:r>
              <a:rPr lang="nl-BE" sz="2800" b="1" dirty="0" err="1">
                <a:solidFill>
                  <a:schemeClr val="bg1"/>
                </a:solidFill>
              </a:rPr>
              <a:t>illégal</a:t>
            </a:r>
            <a:endParaRPr lang="nl-BE" sz="2400" b="1" dirty="0">
              <a:solidFill>
                <a:schemeClr val="bg1"/>
              </a:solidFill>
            </a:endParaRPr>
          </a:p>
        </p:txBody>
      </p:sp>
    </p:spTree>
    <p:extLst>
      <p:ext uri="{BB962C8B-B14F-4D97-AF65-F5344CB8AC3E}">
        <p14:creationId xmlns:p14="http://schemas.microsoft.com/office/powerpoint/2010/main" val="33451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6" y="-25400"/>
            <a:ext cx="12237156" cy="68834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6" y="6446172"/>
            <a:ext cx="12237156" cy="411828"/>
          </a:xfrm>
          <a:prstGeom prst="rect">
            <a:avLst/>
          </a:prstGeom>
        </p:spPr>
      </p:pic>
      <p:sp>
        <p:nvSpPr>
          <p:cNvPr id="4" name="Tekstvak 3"/>
          <p:cNvSpPr txBox="1"/>
          <p:nvPr/>
        </p:nvSpPr>
        <p:spPr>
          <a:xfrm>
            <a:off x="4992036" y="6131"/>
            <a:ext cx="2162772" cy="1015663"/>
          </a:xfrm>
          <a:prstGeom prst="rect">
            <a:avLst/>
          </a:prstGeom>
          <a:noFill/>
          <a:effectLst>
            <a:innerShdw blurRad="63500" dist="50800" dir="16200000">
              <a:prstClr val="black">
                <a:alpha val="50000"/>
              </a:prstClr>
            </a:innerShdw>
          </a:effectLst>
        </p:spPr>
        <p:txBody>
          <a:bodyPr wrap="none" rtlCol="0">
            <a:spAutoFit/>
          </a:bodyPr>
          <a:lstStyle/>
          <a:p>
            <a:pPr algn="ctr"/>
            <a:r>
              <a:rPr lang="nl-BE" sz="6000" b="1" dirty="0">
                <a:solidFill>
                  <a:srgbClr val="7DA4C1"/>
                </a:solidFill>
              </a:rPr>
              <a:t>Bonus</a:t>
            </a:r>
            <a:endParaRPr lang="nl-BE" sz="7200" b="1" dirty="0">
              <a:solidFill>
                <a:srgbClr val="7DA4C1"/>
              </a:solidFill>
            </a:endParaRPr>
          </a:p>
        </p:txBody>
      </p:sp>
    </p:spTree>
    <p:extLst>
      <p:ext uri="{BB962C8B-B14F-4D97-AF65-F5344CB8AC3E}">
        <p14:creationId xmlns:p14="http://schemas.microsoft.com/office/powerpoint/2010/main" val="990910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5582" y="499099"/>
            <a:ext cx="5937080" cy="1143090"/>
          </a:xfrm>
        </p:spPr>
        <p:txBody>
          <a:bodyPr/>
          <a:lstStyle/>
          <a:p>
            <a:r>
              <a:rPr lang="fr-FR" b="1" dirty="0">
                <a:solidFill>
                  <a:srgbClr val="7DA4C1"/>
                </a:solidFill>
                <a:latin typeface="+mn-lt"/>
              </a:rPr>
              <a:t>Les librairies et les paris</a:t>
            </a:r>
            <a:endParaRPr lang="fr-BE" b="1" dirty="0">
              <a:solidFill>
                <a:srgbClr val="7DA4C1"/>
              </a:solidFill>
              <a:latin typeface="+mn-lt"/>
            </a:endParaRPr>
          </a:p>
        </p:txBody>
      </p:sp>
      <p:sp>
        <p:nvSpPr>
          <p:cNvPr id="4" name="Espace réservé du contenu 3"/>
          <p:cNvSpPr>
            <a:spLocks noGrp="1"/>
          </p:cNvSpPr>
          <p:nvPr>
            <p:ph sz="half" idx="2"/>
          </p:nvPr>
        </p:nvSpPr>
        <p:spPr>
          <a:xfrm>
            <a:off x="1860453" y="1835027"/>
            <a:ext cx="5157787" cy="3684588"/>
          </a:xfrm>
        </p:spPr>
        <p:txBody>
          <a:bodyPr/>
          <a:lstStyle/>
          <a:p>
            <a:r>
              <a:rPr lang="fr-FR" dirty="0">
                <a:solidFill>
                  <a:schemeClr val="bg1">
                    <a:lumMod val="65000"/>
                  </a:schemeClr>
                </a:solidFill>
              </a:rPr>
              <a:t>200 titres</a:t>
            </a:r>
          </a:p>
          <a:p>
            <a:r>
              <a:rPr lang="fr-FR" dirty="0">
                <a:solidFill>
                  <a:schemeClr val="bg1">
                    <a:lumMod val="65000"/>
                  </a:schemeClr>
                </a:solidFill>
              </a:rPr>
              <a:t>CA presse: 25.000 €</a:t>
            </a:r>
          </a:p>
          <a:p>
            <a:r>
              <a:rPr lang="fr-FR" dirty="0">
                <a:solidFill>
                  <a:schemeClr val="bg1">
                    <a:lumMod val="65000"/>
                  </a:schemeClr>
                </a:solidFill>
              </a:rPr>
              <a:t>6h-20h</a:t>
            </a:r>
          </a:p>
          <a:p>
            <a:r>
              <a:rPr lang="fr-FR" dirty="0">
                <a:solidFill>
                  <a:schemeClr val="bg1">
                    <a:lumMod val="65000"/>
                  </a:schemeClr>
                </a:solidFill>
              </a:rPr>
              <a:t>CA paris: 20% max</a:t>
            </a:r>
          </a:p>
          <a:p>
            <a:r>
              <a:rPr lang="fr-FR" dirty="0">
                <a:solidFill>
                  <a:schemeClr val="bg1">
                    <a:lumMod val="65000"/>
                  </a:schemeClr>
                </a:solidFill>
              </a:rPr>
              <a:t>4 terminaux</a:t>
            </a:r>
          </a:p>
          <a:p>
            <a:r>
              <a:rPr lang="fr-FR" dirty="0">
                <a:solidFill>
                  <a:schemeClr val="bg1">
                    <a:lumMod val="65000"/>
                  </a:schemeClr>
                </a:solidFill>
              </a:rPr>
              <a:t>…</a:t>
            </a:r>
            <a:endParaRPr lang="fr-BE" dirty="0">
              <a:solidFill>
                <a:schemeClr val="bg1">
                  <a:lumMod val="65000"/>
                </a:schemeClr>
              </a:solidFill>
            </a:endParaRPr>
          </a:p>
        </p:txBody>
      </p:sp>
      <p:sp>
        <p:nvSpPr>
          <p:cNvPr id="6" name="Espace réservé du contenu 5"/>
          <p:cNvSpPr>
            <a:spLocks noGrp="1"/>
          </p:cNvSpPr>
          <p:nvPr>
            <p:ph sz="quarter" idx="4"/>
          </p:nvPr>
        </p:nvSpPr>
        <p:spPr>
          <a:xfrm>
            <a:off x="6916061" y="1835027"/>
            <a:ext cx="5183188" cy="3684588"/>
          </a:xfrm>
        </p:spPr>
        <p:txBody>
          <a:bodyPr/>
          <a:lstStyle/>
          <a:p>
            <a:r>
              <a:rPr lang="fr-FR" dirty="0">
                <a:solidFill>
                  <a:schemeClr val="bg1">
                    <a:lumMod val="65000"/>
                  </a:schemeClr>
                </a:solidFill>
              </a:rPr>
              <a:t>200 € par jour</a:t>
            </a:r>
          </a:p>
          <a:p>
            <a:r>
              <a:rPr lang="fr-FR" dirty="0">
                <a:solidFill>
                  <a:schemeClr val="bg1">
                    <a:lumMod val="65000"/>
                  </a:schemeClr>
                </a:solidFill>
              </a:rPr>
              <a:t>Nombre de librairies</a:t>
            </a:r>
            <a:endParaRPr lang="fr-BE" dirty="0">
              <a:solidFill>
                <a:schemeClr val="bg1">
                  <a:lumMod val="65000"/>
                </a:schemeClr>
              </a:solidFill>
            </a:endParaRPr>
          </a:p>
        </p:txBody>
      </p:sp>
      <p:pic>
        <p:nvPicPr>
          <p:cNvPr id="7"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51" y="6341913"/>
            <a:ext cx="11854098" cy="398935"/>
          </a:xfrm>
          <a:prstGeom prst="rect">
            <a:avLst/>
          </a:prstGeom>
        </p:spPr>
      </p:pic>
      <p:pic>
        <p:nvPicPr>
          <p:cNvPr id="8"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Picture 6">
            <a:extLst>
              <a:ext uri="{FF2B5EF4-FFF2-40B4-BE49-F238E27FC236}">
                <a16:creationId xmlns:a16="http://schemas.microsoft.com/office/drawing/2014/main" id="{5BA0B6C4-D44D-4460-B1EB-D2D087044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87340" y="401990"/>
            <a:ext cx="2286766" cy="888296"/>
          </a:xfrm>
          <a:prstGeom prst="rect">
            <a:avLst/>
          </a:prstGeom>
          <a:noFill/>
          <a:ln w="9525">
            <a:noFill/>
            <a:miter lim="800000"/>
            <a:headEnd/>
            <a:tailEnd/>
          </a:ln>
        </p:spPr>
      </p:pic>
    </p:spTree>
    <p:extLst>
      <p:ext uri="{BB962C8B-B14F-4D97-AF65-F5344CB8AC3E}">
        <p14:creationId xmlns:p14="http://schemas.microsoft.com/office/powerpoint/2010/main" val="357948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Titel 1"/>
          <p:cNvSpPr>
            <a:spLocks noGrp="1"/>
          </p:cNvSpPr>
          <p:nvPr>
            <p:ph type="ctrTitle"/>
          </p:nvPr>
        </p:nvSpPr>
        <p:spPr>
          <a:xfrm>
            <a:off x="6779678" y="1783959"/>
            <a:ext cx="4992939" cy="2889114"/>
          </a:xfrm>
        </p:spPr>
        <p:txBody>
          <a:bodyPr vert="horz" lIns="91440" tIns="45720" rIns="91440" bIns="45720" rtlCol="0" anchor="b">
            <a:normAutofit/>
          </a:bodyPr>
          <a:lstStyle/>
          <a:p>
            <a:pPr algn="l">
              <a:spcAft>
                <a:spcPts val="600"/>
              </a:spcAft>
            </a:pPr>
            <a:r>
              <a:rPr lang="en-US" sz="8000" b="1" dirty="0">
                <a:solidFill>
                  <a:schemeClr val="bg1"/>
                </a:solidFill>
              </a:rPr>
              <a:t>Merci</a:t>
            </a:r>
          </a:p>
        </p:txBody>
      </p:sp>
      <p:sp>
        <p:nvSpPr>
          <p:cNvPr id="82" name="Freeform: Shape 8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 2" descr="Logo&#10;&#10;Description automatically generated with medium confidence">
            <a:extLst>
              <a:ext uri="{FF2B5EF4-FFF2-40B4-BE49-F238E27FC236}">
                <a16:creationId xmlns:a16="http://schemas.microsoft.com/office/drawing/2014/main" id="{33DF1CAA-E248-4704-8300-72663F5C6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9382" y="1954718"/>
            <a:ext cx="4047843" cy="1580392"/>
          </a:xfrm>
          <a:prstGeom prst="rect">
            <a:avLst/>
          </a:prstGeom>
          <a:noFill/>
        </p:spPr>
      </p:pic>
    </p:spTree>
    <p:extLst>
      <p:ext uri="{BB962C8B-B14F-4D97-AF65-F5344CB8AC3E}">
        <p14:creationId xmlns:p14="http://schemas.microsoft.com/office/powerpoint/2010/main" val="42650521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3" name="Titel 1"/>
          <p:cNvSpPr>
            <a:spLocks noGrp="1"/>
          </p:cNvSpPr>
          <p:nvPr>
            <p:ph type="ctrTitle"/>
          </p:nvPr>
        </p:nvSpPr>
        <p:spPr>
          <a:xfrm>
            <a:off x="98744" y="1879321"/>
            <a:ext cx="5876576" cy="1325563"/>
          </a:xfrm>
        </p:spPr>
        <p:txBody>
          <a:bodyPr vert="horz" lIns="91440" tIns="45720" rIns="91440" bIns="45720" rtlCol="0" anchor="ctr">
            <a:noAutofit/>
          </a:bodyPr>
          <a:lstStyle/>
          <a:p>
            <a:pPr algn="l">
              <a:spcAft>
                <a:spcPts val="600"/>
              </a:spcAft>
            </a:pPr>
            <a:r>
              <a:rPr lang="en-US" b="1" dirty="0" err="1"/>
              <a:t>Suivez</a:t>
            </a:r>
            <a:r>
              <a:rPr lang="en-US" b="1" dirty="0"/>
              <a:t>-nous:</a:t>
            </a:r>
          </a:p>
        </p:txBody>
      </p:sp>
      <p:sp>
        <p:nvSpPr>
          <p:cNvPr id="192" name="Oval 191">
            <a:extLst>
              <a:ext uri="{FF2B5EF4-FFF2-40B4-BE49-F238E27FC236}">
                <a16:creationId xmlns:a16="http://schemas.microsoft.com/office/drawing/2014/main" id="{54A709FC-1ADC-45CD-856D-3B1A50C58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E67272E-0E66-4396-9C0C-4E154CCE2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008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6" descr="cid:twitter2_30d92597-d8e5-4aea-8d65-699e8ff69ff7.png">
            <a:hlinkClick r:id="rId3"/>
            <a:extLst>
              <a:ext uri="{FF2B5EF4-FFF2-40B4-BE49-F238E27FC236}">
                <a16:creationId xmlns:a16="http://schemas.microsoft.com/office/drawing/2014/main" id="{D8264BCE-C9F1-4F90-8B46-FD0C29660A8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tretch>
            <a:fillRect/>
          </a:stretch>
        </p:blipFill>
        <p:spPr bwMode="auto">
          <a:xfrm>
            <a:off x="5975728" y="685871"/>
            <a:ext cx="1100358" cy="1043302"/>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p:cNvSpPr>
            <a:spLocks noGrp="1"/>
          </p:cNvSpPr>
          <p:nvPr>
            <p:ph type="subTitle" idx="1"/>
          </p:nvPr>
        </p:nvSpPr>
        <p:spPr>
          <a:xfrm>
            <a:off x="847333" y="3615308"/>
            <a:ext cx="4558309" cy="3181684"/>
          </a:xfrm>
        </p:spPr>
        <p:txBody>
          <a:bodyPr vert="horz" lIns="91440" tIns="45720" rIns="91440" bIns="45720" rtlCol="0" anchor="t">
            <a:normAutofit/>
          </a:bodyPr>
          <a:lstStyle/>
          <a:p>
            <a:pPr marL="114300" indent="-228600" algn="l">
              <a:buFont typeface="Arial" panose="020B0604020202020204" pitchFamily="34" charset="0"/>
              <a:buChar char="•"/>
            </a:pPr>
            <a:r>
              <a:rPr lang="en-US" sz="2800" dirty="0">
                <a:hlinkClick r:id="rId6">
                  <a:extLst>
                    <a:ext uri="{A12FA001-AC4F-418D-AE19-62706E023703}">
                      <ahyp:hlinkClr xmlns:ahyp="http://schemas.microsoft.com/office/drawing/2018/hyperlinkcolor" val="tx"/>
                    </a:ext>
                  </a:extLst>
                </a:hlinkClick>
              </a:rPr>
              <a:t>info@gamingcommission.be</a:t>
            </a:r>
            <a:endParaRPr lang="en-US" sz="2800" dirty="0"/>
          </a:p>
          <a:p>
            <a:pPr marL="114300" indent="-228600" algn="l">
              <a:buFont typeface="Arial" panose="020B0604020202020204" pitchFamily="34" charset="0"/>
              <a:buChar char="•"/>
            </a:pPr>
            <a:r>
              <a:rPr lang="en-US" sz="2800" dirty="0">
                <a:hlinkClick r:id="rId7">
                  <a:extLst>
                    <a:ext uri="{A12FA001-AC4F-418D-AE19-62706E023703}">
                      <ahyp:hlinkClr xmlns:ahyp="http://schemas.microsoft.com/office/drawing/2018/hyperlinkcolor" val="tx"/>
                    </a:ext>
                  </a:extLst>
                </a:hlinkClick>
              </a:rPr>
              <a:t>www.gamingcommission.be</a:t>
            </a:r>
            <a:r>
              <a:rPr lang="en-US" sz="2800" dirty="0"/>
              <a:t> </a:t>
            </a:r>
          </a:p>
          <a:p>
            <a:pPr marL="114300" indent="-228600" algn="l">
              <a:buFont typeface="Arial" panose="020B0604020202020204" pitchFamily="34" charset="0"/>
              <a:buChar char="•"/>
            </a:pPr>
            <a:r>
              <a:rPr lang="en-US" sz="2800" dirty="0">
                <a:hlinkClick r:id="rId8">
                  <a:extLst>
                    <a:ext uri="{A12FA001-AC4F-418D-AE19-62706E023703}">
                      <ahyp:hlinkClr xmlns:ahyp="http://schemas.microsoft.com/office/drawing/2018/hyperlinkcolor" val="tx"/>
                    </a:ext>
                  </a:extLst>
                </a:hlinkClick>
              </a:rPr>
              <a:t>www.alwaysplaylegally.be</a:t>
            </a:r>
            <a:endParaRPr lang="en-US" sz="2800" dirty="0"/>
          </a:p>
          <a:p>
            <a:pPr marL="0" indent="-228600" algn="l">
              <a:buFont typeface="Arial" panose="020B0604020202020204" pitchFamily="34" charset="0"/>
              <a:buChar char="•"/>
            </a:pPr>
            <a:endParaRPr lang="en-US" sz="1800" dirty="0"/>
          </a:p>
        </p:txBody>
      </p:sp>
      <p:sp>
        <p:nvSpPr>
          <p:cNvPr id="194" name="Oval 193">
            <a:extLst>
              <a:ext uri="{FF2B5EF4-FFF2-40B4-BE49-F238E27FC236}">
                <a16:creationId xmlns:a16="http://schemas.microsoft.com/office/drawing/2014/main" id="{BCB8E572-32F0-4C78-B268-2702C859F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FC6224A-7B8A-4699-99DC-A6C9CD617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0611C424-EB44-492D-9C48-78BB0D5DC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8252" y="2722161"/>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59156A24-128C-4054-AAFF-F8CA5BA0E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3"/>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7" descr="cid:facebook2_f5f7eb51-bff6-42c2-9332-c7ed16efd428.png">
            <a:hlinkClick r:id="rId9"/>
            <a:extLst>
              <a:ext uri="{FF2B5EF4-FFF2-40B4-BE49-F238E27FC236}">
                <a16:creationId xmlns:a16="http://schemas.microsoft.com/office/drawing/2014/main" id="{9F291754-489E-4213-9251-4E68B8CC4955}"/>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tretch>
            <a:fillRect/>
          </a:stretch>
        </p:blipFill>
        <p:spPr bwMode="auto">
          <a:xfrm>
            <a:off x="9081171" y="179498"/>
            <a:ext cx="2650042" cy="24433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id:LinkedIn2_ee57169d-b5e6-4625-8156-e4c5e1d7fa81.png">
            <a:hlinkClick r:id="rId12"/>
            <a:extLst>
              <a:ext uri="{FF2B5EF4-FFF2-40B4-BE49-F238E27FC236}">
                <a16:creationId xmlns:a16="http://schemas.microsoft.com/office/drawing/2014/main" id="{4D1C5CCC-B204-4E32-80BA-2F5D166072CE}"/>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tretch>
            <a:fillRect/>
          </a:stretch>
        </p:blipFill>
        <p:spPr bwMode="auto">
          <a:xfrm>
            <a:off x="6315043" y="3220257"/>
            <a:ext cx="1789619" cy="1747009"/>
          </a:xfrm>
          <a:prstGeom prst="rect">
            <a:avLst/>
          </a:prstGeom>
          <a:noFill/>
          <a:extLst>
            <a:ext uri="{909E8E84-426E-40DD-AFC4-6F175D3DCCD1}">
              <a14:hiddenFill xmlns:a14="http://schemas.microsoft.com/office/drawing/2010/main">
                <a:solidFill>
                  <a:srgbClr val="FFFFFF"/>
                </a:solidFill>
              </a14:hiddenFill>
            </a:ext>
          </a:extLst>
        </p:spPr>
      </p:pic>
      <p:sp>
        <p:nvSpPr>
          <p:cNvPr id="198" name="Freeform: Shape 197">
            <a:extLst>
              <a:ext uri="{FF2B5EF4-FFF2-40B4-BE49-F238E27FC236}">
                <a16:creationId xmlns:a16="http://schemas.microsoft.com/office/drawing/2014/main" id="{646E8F12-06B4-4D6B-866C-1743B253C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3CC324B9-DFFF-42F1-8D81-AAD42554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 2" descr="Logo&#10;&#10;Description automatically generated with medium confidence">
            <a:extLst>
              <a:ext uri="{FF2B5EF4-FFF2-40B4-BE49-F238E27FC236}">
                <a16:creationId xmlns:a16="http://schemas.microsoft.com/office/drawing/2014/main" id="{33DF1CAA-E248-4704-8300-72663F5C63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9677400" y="5355545"/>
            <a:ext cx="2208230" cy="862155"/>
          </a:xfrm>
          <a:prstGeom prst="rect">
            <a:avLst/>
          </a:prstGeom>
          <a:noFill/>
        </p:spPr>
      </p:pic>
    </p:spTree>
    <p:extLst>
      <p:ext uri="{BB962C8B-B14F-4D97-AF65-F5344CB8AC3E}">
        <p14:creationId xmlns:p14="http://schemas.microsoft.com/office/powerpoint/2010/main" val="766438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19336" y="404664"/>
            <a:ext cx="11809312" cy="646331"/>
          </a:xfrm>
          <a:prstGeom prst="rect">
            <a:avLst/>
          </a:prstGeom>
        </p:spPr>
        <p:txBody>
          <a:bodyPr wrap="square">
            <a:spAutoFit/>
          </a:bodyPr>
          <a:lstStyle/>
          <a:p>
            <a:pPr algn="ctr" fontAlgn="base">
              <a:spcBef>
                <a:spcPct val="0"/>
              </a:spcBef>
            </a:pPr>
            <a:r>
              <a:rPr lang="nl-BE" sz="3600" b="1" dirty="0">
                <a:solidFill>
                  <a:srgbClr val="7DA4C1"/>
                </a:solidFill>
                <a:cs typeface="Arial" pitchFamily="34" charset="0"/>
              </a:rPr>
              <a:t>Enquête de Santé 2018 - </a:t>
            </a:r>
            <a:r>
              <a:rPr lang="nl-BE" sz="3600" b="1" dirty="0" err="1">
                <a:solidFill>
                  <a:srgbClr val="7DA4C1"/>
                </a:solidFill>
                <a:cs typeface="Arial" pitchFamily="34" charset="0"/>
              </a:rPr>
              <a:t>Sciensano</a:t>
            </a:r>
            <a:endParaRPr lang="fr-BE" sz="3600" b="1" dirty="0">
              <a:solidFill>
                <a:srgbClr val="7DA4C1"/>
              </a:solidFill>
              <a:ea typeface="Calibri" panose="020F0502020204030204" pitchFamily="34" charset="0"/>
              <a:cs typeface="Arial" pitchFamily="34" charset="0"/>
            </a:endParaRPr>
          </a:p>
        </p:txBody>
      </p:sp>
      <p:sp>
        <p:nvSpPr>
          <p:cNvPr id="5" name="Rechthoek 4"/>
          <p:cNvSpPr/>
          <p:nvPr/>
        </p:nvSpPr>
        <p:spPr>
          <a:xfrm>
            <a:off x="1415480" y="1184282"/>
            <a:ext cx="9904546" cy="369332"/>
          </a:xfrm>
          <a:prstGeom prst="rect">
            <a:avLst/>
          </a:prstGeom>
        </p:spPr>
        <p:txBody>
          <a:bodyPr wrap="square">
            <a:spAutoFit/>
          </a:bodyPr>
          <a:lstStyle/>
          <a:p>
            <a:pPr fontAlgn="base">
              <a:spcBef>
                <a:spcPct val="0"/>
              </a:spcBef>
              <a:spcAft>
                <a:spcPct val="0"/>
              </a:spcAft>
            </a:pPr>
            <a:r>
              <a:rPr lang="fr-FR" dirty="0">
                <a:solidFill>
                  <a:srgbClr val="5FA1D7"/>
                </a:solidFill>
                <a:cs typeface="Arial" pitchFamily="34" charset="0"/>
              </a:rPr>
              <a:t>Joueurs actifs </a:t>
            </a:r>
            <a:r>
              <a:rPr lang="fr-FR" dirty="0">
                <a:solidFill>
                  <a:schemeClr val="bg1">
                    <a:lumMod val="50000"/>
                  </a:schemeClr>
                </a:solidFill>
                <a:cs typeface="Arial" pitchFamily="34" charset="0"/>
              </a:rPr>
              <a:t>= au moins 1 jeu de hasard et d'argent joué au cours des 12 derniers mois</a:t>
            </a:r>
            <a:endParaRPr lang="nl-BE" dirty="0">
              <a:solidFill>
                <a:schemeClr val="bg1">
                  <a:lumMod val="50000"/>
                </a:schemeClr>
              </a:solidFill>
              <a:cs typeface="Arial" pitchFamily="34" charset="0"/>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0047"/>
            <a:ext cx="12192000" cy="410308"/>
          </a:xfrm>
          <a:prstGeom prst="rect">
            <a:avLst/>
          </a:prstGeom>
        </p:spPr>
      </p:pic>
      <p:pic>
        <p:nvPicPr>
          <p:cNvPr id="7"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4" cstate="print"/>
          <a:srcRect/>
          <a:stretch>
            <a:fillRect/>
          </a:stretch>
        </p:blipFill>
        <p:spPr bwMode="auto">
          <a:xfrm rot="10800000">
            <a:off x="10917436" y="0"/>
            <a:ext cx="1274564" cy="1469496"/>
          </a:xfrm>
          <a:prstGeom prst="rect">
            <a:avLst/>
          </a:prstGeom>
          <a:noFill/>
          <a:ln w="9525">
            <a:noFill/>
            <a:miter lim="800000"/>
            <a:headEnd/>
            <a:tailEnd/>
          </a:ln>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818" y="1887819"/>
            <a:ext cx="4208023" cy="4208023"/>
          </a:xfrm>
          <a:prstGeom prst="rect">
            <a:avLst/>
          </a:prstGeom>
        </p:spPr>
      </p:pic>
      <p:sp>
        <p:nvSpPr>
          <p:cNvPr id="19" name="Tekstvak 18"/>
          <p:cNvSpPr txBox="1"/>
          <p:nvPr/>
        </p:nvSpPr>
        <p:spPr>
          <a:xfrm>
            <a:off x="2355323" y="3393215"/>
            <a:ext cx="1101012" cy="523220"/>
          </a:xfrm>
          <a:prstGeom prst="rect">
            <a:avLst/>
          </a:prstGeom>
          <a:noFill/>
        </p:spPr>
        <p:txBody>
          <a:bodyPr wrap="square" rtlCol="0">
            <a:spAutoFit/>
          </a:bodyPr>
          <a:lstStyle/>
          <a:p>
            <a:r>
              <a:rPr lang="nl-BE" sz="2800" dirty="0">
                <a:solidFill>
                  <a:schemeClr val="bg1">
                    <a:lumMod val="50000"/>
                  </a:schemeClr>
                </a:solidFill>
              </a:rPr>
              <a:t>30,8%</a:t>
            </a:r>
          </a:p>
        </p:txBody>
      </p:sp>
      <p:sp>
        <p:nvSpPr>
          <p:cNvPr id="3" name="Tekstvak 2"/>
          <p:cNvSpPr txBox="1"/>
          <p:nvPr/>
        </p:nvSpPr>
        <p:spPr>
          <a:xfrm>
            <a:off x="5386166" y="3041387"/>
            <a:ext cx="5833626" cy="523220"/>
          </a:xfrm>
          <a:prstGeom prst="rect">
            <a:avLst/>
          </a:prstGeom>
          <a:noFill/>
        </p:spPr>
        <p:txBody>
          <a:bodyPr wrap="square" rtlCol="0">
            <a:spAutoFit/>
          </a:bodyPr>
          <a:lstStyle/>
          <a:p>
            <a:r>
              <a:rPr lang="nl-BE" sz="2800" dirty="0" err="1">
                <a:solidFill>
                  <a:schemeClr val="bg1">
                    <a:lumMod val="50000"/>
                  </a:schemeClr>
                </a:solidFill>
              </a:rPr>
              <a:t>Jeux</a:t>
            </a:r>
            <a:r>
              <a:rPr lang="nl-BE" sz="2800" dirty="0">
                <a:solidFill>
                  <a:schemeClr val="bg1">
                    <a:lumMod val="50000"/>
                  </a:schemeClr>
                </a:solidFill>
              </a:rPr>
              <a:t> de la </a:t>
            </a:r>
            <a:r>
              <a:rPr lang="nl-BE" sz="2800" dirty="0" err="1">
                <a:solidFill>
                  <a:schemeClr val="bg1">
                    <a:lumMod val="50000"/>
                  </a:schemeClr>
                </a:solidFill>
              </a:rPr>
              <a:t>Loterie</a:t>
            </a:r>
            <a:r>
              <a:rPr lang="nl-BE" sz="2800" dirty="0">
                <a:solidFill>
                  <a:schemeClr val="bg1">
                    <a:lumMod val="50000"/>
                  </a:schemeClr>
                </a:solidFill>
              </a:rPr>
              <a:t> Nationale    →</a:t>
            </a:r>
          </a:p>
        </p:txBody>
      </p:sp>
      <p:sp>
        <p:nvSpPr>
          <p:cNvPr id="8" name="Tekstvak 7"/>
          <p:cNvSpPr txBox="1"/>
          <p:nvPr/>
        </p:nvSpPr>
        <p:spPr>
          <a:xfrm>
            <a:off x="5395608" y="4034124"/>
            <a:ext cx="5521828" cy="954107"/>
          </a:xfrm>
          <a:prstGeom prst="rect">
            <a:avLst/>
          </a:prstGeom>
          <a:noFill/>
        </p:spPr>
        <p:txBody>
          <a:bodyPr wrap="square" rtlCol="0">
            <a:spAutoFit/>
          </a:bodyPr>
          <a:lstStyle/>
          <a:p>
            <a:r>
              <a:rPr lang="fr-FR" sz="2800" dirty="0">
                <a:solidFill>
                  <a:schemeClr val="bg1">
                    <a:lumMod val="50000"/>
                  </a:schemeClr>
                </a:solidFill>
              </a:rPr>
              <a:t>Autre type de jeux </a:t>
            </a:r>
          </a:p>
          <a:p>
            <a:r>
              <a:rPr lang="fr-FR" sz="2800" dirty="0">
                <a:solidFill>
                  <a:schemeClr val="bg1">
                    <a:lumMod val="50000"/>
                  </a:schemeClr>
                </a:solidFill>
              </a:rPr>
              <a:t>(paris, casino, poker ou autre) →</a:t>
            </a:r>
            <a:endParaRPr lang="nl-BE" sz="2800" dirty="0">
              <a:solidFill>
                <a:schemeClr val="bg1">
                  <a:lumMod val="50000"/>
                </a:schemeClr>
              </a:solidFill>
            </a:endParaRPr>
          </a:p>
        </p:txBody>
      </p:sp>
      <p:sp>
        <p:nvSpPr>
          <p:cNvPr id="11" name="Tekstvak 10"/>
          <p:cNvSpPr txBox="1"/>
          <p:nvPr/>
        </p:nvSpPr>
        <p:spPr>
          <a:xfrm>
            <a:off x="10408448" y="3020344"/>
            <a:ext cx="1187669" cy="954107"/>
          </a:xfrm>
          <a:prstGeom prst="rect">
            <a:avLst/>
          </a:prstGeom>
          <a:noFill/>
        </p:spPr>
        <p:txBody>
          <a:bodyPr wrap="square" rtlCol="0">
            <a:spAutoFit/>
          </a:bodyPr>
          <a:lstStyle/>
          <a:p>
            <a:r>
              <a:rPr lang="nl-BE" sz="2800" dirty="0">
                <a:solidFill>
                  <a:schemeClr val="bg1">
                    <a:lumMod val="50000"/>
                  </a:schemeClr>
                </a:solidFill>
              </a:rPr>
              <a:t>28,5%</a:t>
            </a:r>
          </a:p>
          <a:p>
            <a:endParaRPr lang="nl-BE" sz="2800" dirty="0"/>
          </a:p>
        </p:txBody>
      </p:sp>
      <p:sp>
        <p:nvSpPr>
          <p:cNvPr id="12" name="Tekstvak 11"/>
          <p:cNvSpPr txBox="1"/>
          <p:nvPr/>
        </p:nvSpPr>
        <p:spPr>
          <a:xfrm>
            <a:off x="10502397" y="4438649"/>
            <a:ext cx="998483" cy="800219"/>
          </a:xfrm>
          <a:prstGeom prst="rect">
            <a:avLst/>
          </a:prstGeom>
          <a:noFill/>
        </p:spPr>
        <p:txBody>
          <a:bodyPr wrap="square" rtlCol="0">
            <a:spAutoFit/>
          </a:bodyPr>
          <a:lstStyle/>
          <a:p>
            <a:r>
              <a:rPr lang="fr-FR" sz="2800" dirty="0">
                <a:solidFill>
                  <a:schemeClr val="bg1">
                    <a:lumMod val="50000"/>
                  </a:schemeClr>
                </a:solidFill>
              </a:rPr>
              <a:t>3,3%</a:t>
            </a:r>
            <a:endParaRPr lang="nl-BE" sz="2800" dirty="0">
              <a:solidFill>
                <a:schemeClr val="bg1">
                  <a:lumMod val="50000"/>
                </a:schemeClr>
              </a:solidFill>
            </a:endParaRPr>
          </a:p>
          <a:p>
            <a:endParaRPr lang="nl-BE" dirty="0"/>
          </a:p>
        </p:txBody>
      </p:sp>
    </p:spTree>
    <p:extLst>
      <p:ext uri="{BB962C8B-B14F-4D97-AF65-F5344CB8AC3E}">
        <p14:creationId xmlns:p14="http://schemas.microsoft.com/office/powerpoint/2010/main" val="404198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graphicFrame>
        <p:nvGraphicFramePr>
          <p:cNvPr id="14" name="Grafiek 13"/>
          <p:cNvGraphicFramePr/>
          <p:nvPr>
            <p:extLst>
              <p:ext uri="{D42A27DB-BD31-4B8C-83A1-F6EECF244321}">
                <p14:modId xmlns:p14="http://schemas.microsoft.com/office/powerpoint/2010/main" val="1249667397"/>
              </p:ext>
            </p:extLst>
          </p:nvPr>
        </p:nvGraphicFramePr>
        <p:xfrm>
          <a:off x="555174" y="1415105"/>
          <a:ext cx="11462656" cy="4670906"/>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sp>
        <p:nvSpPr>
          <p:cNvPr id="19" name="Tekstvak 18"/>
          <p:cNvSpPr txBox="1"/>
          <p:nvPr/>
        </p:nvSpPr>
        <p:spPr>
          <a:xfrm>
            <a:off x="3467099" y="504087"/>
            <a:ext cx="5257800" cy="646331"/>
          </a:xfrm>
          <a:prstGeom prst="rect">
            <a:avLst/>
          </a:prstGeom>
          <a:noFill/>
        </p:spPr>
        <p:txBody>
          <a:bodyPr wrap="square" rtlCol="0">
            <a:spAutoFit/>
          </a:bodyPr>
          <a:lstStyle/>
          <a:p>
            <a:pPr algn="ctr"/>
            <a:r>
              <a:rPr lang="nl-BE" sz="3600" b="1" dirty="0">
                <a:solidFill>
                  <a:srgbClr val="7DA4C1"/>
                </a:solidFill>
              </a:rPr>
              <a:t>Les </a:t>
            </a:r>
            <a:r>
              <a:rPr lang="nl-BE" sz="3600" b="1" dirty="0" err="1">
                <a:solidFill>
                  <a:srgbClr val="7DA4C1"/>
                </a:solidFill>
              </a:rPr>
              <a:t>joueurs</a:t>
            </a:r>
            <a:r>
              <a:rPr lang="nl-BE" sz="3600" b="1" dirty="0">
                <a:solidFill>
                  <a:srgbClr val="7DA4C1"/>
                </a:solidFill>
              </a:rPr>
              <a:t> en </a:t>
            </a:r>
            <a:r>
              <a:rPr lang="nl-BE" sz="3600" b="1" dirty="0" err="1">
                <a:solidFill>
                  <a:srgbClr val="7DA4C1"/>
                </a:solidFill>
              </a:rPr>
              <a:t>chiffres</a:t>
            </a:r>
            <a:endParaRPr lang="nl-BE" sz="3600" b="1" dirty="0">
              <a:solidFill>
                <a:srgbClr val="7DA4C1"/>
              </a:solidFill>
            </a:endParaRPr>
          </a:p>
        </p:txBody>
      </p:sp>
    </p:spTree>
    <p:extLst>
      <p:ext uri="{BB962C8B-B14F-4D97-AF65-F5344CB8AC3E}">
        <p14:creationId xmlns:p14="http://schemas.microsoft.com/office/powerpoint/2010/main" val="149530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graphicEl>
                                              <a:chart seriesIdx="0" categoryIdx="-4" bldStep="series"/>
                                            </p:graphicEl>
                                          </p:spTgt>
                                        </p:tgtEl>
                                        <p:attrNameLst>
                                          <p:attrName>style.visibility</p:attrName>
                                        </p:attrNameLst>
                                      </p:cBhvr>
                                      <p:to>
                                        <p:strVal val="visible"/>
                                      </p:to>
                                    </p:set>
                                    <p:anim calcmode="lin" valueType="num">
                                      <p:cBhvr additive="base">
                                        <p:cTn id="7" dur="500" fill="hold"/>
                                        <p:tgtEl>
                                          <p:spTgt spid="1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graphicEl>
                                              <a:chart seriesIdx="1" categoryIdx="-4" bldStep="series"/>
                                            </p:graphicEl>
                                          </p:spTgt>
                                        </p:tgtEl>
                                        <p:attrNameLst>
                                          <p:attrName>style.visibility</p:attrName>
                                        </p:attrNameLst>
                                      </p:cBhvr>
                                      <p:to>
                                        <p:strVal val="visible"/>
                                      </p:to>
                                    </p:set>
                                    <p:anim calcmode="lin" valueType="num">
                                      <p:cBhvr additive="base">
                                        <p:cTn id="13" dur="500" fill="hold"/>
                                        <p:tgtEl>
                                          <p:spTgt spid="1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graphicEl>
                                              <a:chart seriesIdx="2" categoryIdx="-4" bldStep="series"/>
                                            </p:graphicEl>
                                          </p:spTgt>
                                        </p:tgtEl>
                                        <p:attrNameLst>
                                          <p:attrName>style.visibility</p:attrName>
                                        </p:attrNameLst>
                                      </p:cBhvr>
                                      <p:to>
                                        <p:strVal val="visible"/>
                                      </p:to>
                                    </p:set>
                                    <p:anim calcmode="lin" valueType="num">
                                      <p:cBhvr additive="base">
                                        <p:cTn id="19" dur="500" fill="hold"/>
                                        <p:tgtEl>
                                          <p:spTgt spid="1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graphicEl>
                                              <a:chart seriesIdx="3" categoryIdx="-4" bldStep="series"/>
                                            </p:graphicEl>
                                          </p:spTgt>
                                        </p:tgtEl>
                                        <p:attrNameLst>
                                          <p:attrName>style.visibility</p:attrName>
                                        </p:attrNameLst>
                                      </p:cBhvr>
                                      <p:to>
                                        <p:strVal val="visible"/>
                                      </p:to>
                                    </p:set>
                                    <p:anim calcmode="lin" valueType="num">
                                      <p:cBhvr additive="base">
                                        <p:cTn id="25" dur="500" fill="hold"/>
                                        <p:tgtEl>
                                          <p:spTgt spid="14">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animBg="0"/>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ek 7"/>
          <p:cNvGraphicFramePr/>
          <p:nvPr>
            <p:extLst>
              <p:ext uri="{D42A27DB-BD31-4B8C-83A1-F6EECF244321}">
                <p14:modId xmlns:p14="http://schemas.microsoft.com/office/powerpoint/2010/main" val="1767389432"/>
              </p:ext>
            </p:extLst>
          </p:nvPr>
        </p:nvGraphicFramePr>
        <p:xfrm>
          <a:off x="609600" y="1268179"/>
          <a:ext cx="10994571" cy="481783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pic>
        <p:nvPicPr>
          <p:cNvPr id="1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sp>
        <p:nvSpPr>
          <p:cNvPr id="19" name="Tekstvak 18"/>
          <p:cNvSpPr txBox="1"/>
          <p:nvPr/>
        </p:nvSpPr>
        <p:spPr>
          <a:xfrm>
            <a:off x="3467099" y="504087"/>
            <a:ext cx="5257800" cy="646331"/>
          </a:xfrm>
          <a:prstGeom prst="rect">
            <a:avLst/>
          </a:prstGeom>
          <a:noFill/>
        </p:spPr>
        <p:txBody>
          <a:bodyPr wrap="square" rtlCol="0">
            <a:spAutoFit/>
          </a:bodyPr>
          <a:lstStyle/>
          <a:p>
            <a:pPr algn="ctr"/>
            <a:r>
              <a:rPr lang="nl-BE" sz="3600" b="1" dirty="0">
                <a:solidFill>
                  <a:srgbClr val="7DA4C1"/>
                </a:solidFill>
              </a:rPr>
              <a:t>Les </a:t>
            </a:r>
            <a:r>
              <a:rPr lang="nl-BE" sz="3600" b="1" dirty="0" err="1">
                <a:solidFill>
                  <a:srgbClr val="7DA4C1"/>
                </a:solidFill>
              </a:rPr>
              <a:t>joueurs</a:t>
            </a:r>
            <a:r>
              <a:rPr lang="nl-BE" sz="3600" b="1" dirty="0">
                <a:solidFill>
                  <a:srgbClr val="7DA4C1"/>
                </a:solidFill>
              </a:rPr>
              <a:t> en </a:t>
            </a:r>
            <a:r>
              <a:rPr lang="nl-BE" sz="3600" b="1" dirty="0" err="1">
                <a:solidFill>
                  <a:srgbClr val="7DA4C1"/>
                </a:solidFill>
              </a:rPr>
              <a:t>chiffres</a:t>
            </a:r>
            <a:endParaRPr lang="nl-BE" sz="3600" b="1" dirty="0">
              <a:solidFill>
                <a:srgbClr val="7DA4C1"/>
              </a:solidFill>
            </a:endParaRPr>
          </a:p>
        </p:txBody>
      </p:sp>
    </p:spTree>
    <p:extLst>
      <p:ext uri="{BB962C8B-B14F-4D97-AF65-F5344CB8AC3E}">
        <p14:creationId xmlns:p14="http://schemas.microsoft.com/office/powerpoint/2010/main" val="22214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 calcmode="lin" valueType="num">
                                      <p:cBhvr additive="base">
                                        <p:cTn id="7" dur="500" fill="hold"/>
                                        <p:tgtEl>
                                          <p:spTgt spid="8">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anim calcmode="lin" valueType="num">
                                      <p:cBhvr additive="base">
                                        <p:cTn id="13" dur="500" fill="hold"/>
                                        <p:tgtEl>
                                          <p:spTgt spid="8">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anim calcmode="lin" valueType="num">
                                      <p:cBhvr additive="base">
                                        <p:cTn id="19" dur="500" fill="hold"/>
                                        <p:tgtEl>
                                          <p:spTgt spid="8">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chart seriesIdx="3" categoryIdx="-4" bldStep="series"/>
                                            </p:graphicEl>
                                          </p:spTgt>
                                        </p:tgtEl>
                                        <p:attrNameLst>
                                          <p:attrName>style.visibility</p:attrName>
                                        </p:attrNameLst>
                                      </p:cBhvr>
                                      <p:to>
                                        <p:strVal val="visible"/>
                                      </p:to>
                                    </p:set>
                                    <p:anim calcmode="lin" valueType="num">
                                      <p:cBhvr additive="base">
                                        <p:cTn id="25" dur="500" fill="hold"/>
                                        <p:tgtEl>
                                          <p:spTgt spid="8">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graphicFrame>
        <p:nvGraphicFramePr>
          <p:cNvPr id="17" name="Grafiek 16"/>
          <p:cNvGraphicFramePr/>
          <p:nvPr>
            <p:extLst>
              <p:ext uri="{D42A27DB-BD31-4B8C-83A1-F6EECF244321}">
                <p14:modId xmlns:p14="http://schemas.microsoft.com/office/powerpoint/2010/main" val="189803684"/>
              </p:ext>
            </p:extLst>
          </p:nvPr>
        </p:nvGraphicFramePr>
        <p:xfrm>
          <a:off x="522514" y="1273629"/>
          <a:ext cx="11136087" cy="4771526"/>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sp>
        <p:nvSpPr>
          <p:cNvPr id="19" name="Tekstvak 18"/>
          <p:cNvSpPr txBox="1"/>
          <p:nvPr/>
        </p:nvSpPr>
        <p:spPr>
          <a:xfrm>
            <a:off x="3467099" y="504087"/>
            <a:ext cx="5257800" cy="646331"/>
          </a:xfrm>
          <a:prstGeom prst="rect">
            <a:avLst/>
          </a:prstGeom>
          <a:noFill/>
        </p:spPr>
        <p:txBody>
          <a:bodyPr wrap="square" rtlCol="0">
            <a:spAutoFit/>
          </a:bodyPr>
          <a:lstStyle/>
          <a:p>
            <a:pPr algn="ctr"/>
            <a:r>
              <a:rPr lang="nl-BE" sz="3600" b="1" dirty="0">
                <a:solidFill>
                  <a:srgbClr val="7DA4C1"/>
                </a:solidFill>
              </a:rPr>
              <a:t>Les </a:t>
            </a:r>
            <a:r>
              <a:rPr lang="nl-BE" sz="3600" b="1" dirty="0" err="1">
                <a:solidFill>
                  <a:srgbClr val="7DA4C1"/>
                </a:solidFill>
              </a:rPr>
              <a:t>joueurs</a:t>
            </a:r>
            <a:r>
              <a:rPr lang="nl-BE" sz="3600" b="1" dirty="0">
                <a:solidFill>
                  <a:srgbClr val="7DA4C1"/>
                </a:solidFill>
              </a:rPr>
              <a:t> en </a:t>
            </a:r>
            <a:r>
              <a:rPr lang="nl-BE" sz="3600" b="1" dirty="0" err="1">
                <a:solidFill>
                  <a:srgbClr val="7DA4C1"/>
                </a:solidFill>
              </a:rPr>
              <a:t>chiffres</a:t>
            </a:r>
            <a:endParaRPr lang="nl-BE" sz="3600" b="1" dirty="0">
              <a:solidFill>
                <a:srgbClr val="7DA4C1"/>
              </a:solidFill>
            </a:endParaRPr>
          </a:p>
        </p:txBody>
      </p:sp>
    </p:spTree>
    <p:extLst>
      <p:ext uri="{BB962C8B-B14F-4D97-AF65-F5344CB8AC3E}">
        <p14:creationId xmlns:p14="http://schemas.microsoft.com/office/powerpoint/2010/main" val="23600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anim calcmode="lin" valueType="num">
                                      <p:cBhvr additive="base">
                                        <p:cTn id="7" dur="500" fill="hold"/>
                                        <p:tgtEl>
                                          <p:spTgt spid="1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graphicEl>
                                              <a:chart seriesIdx="1" categoryIdx="-4" bldStep="series"/>
                                            </p:graphicEl>
                                          </p:spTgt>
                                        </p:tgtEl>
                                        <p:attrNameLst>
                                          <p:attrName>style.visibility</p:attrName>
                                        </p:attrNameLst>
                                      </p:cBhvr>
                                      <p:to>
                                        <p:strVal val="visible"/>
                                      </p:to>
                                    </p:set>
                                    <p:anim calcmode="lin" valueType="num">
                                      <p:cBhvr additive="base">
                                        <p:cTn id="13" dur="500" fill="hold"/>
                                        <p:tgtEl>
                                          <p:spTgt spid="1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graphicEl>
                                              <a:chart seriesIdx="2" categoryIdx="-4" bldStep="series"/>
                                            </p:graphicEl>
                                          </p:spTgt>
                                        </p:tgtEl>
                                        <p:attrNameLst>
                                          <p:attrName>style.visibility</p:attrName>
                                        </p:attrNameLst>
                                      </p:cBhvr>
                                      <p:to>
                                        <p:strVal val="visible"/>
                                      </p:to>
                                    </p:set>
                                    <p:anim calcmode="lin" valueType="num">
                                      <p:cBhvr additive="base">
                                        <p:cTn id="19" dur="500" fill="hold"/>
                                        <p:tgtEl>
                                          <p:spTgt spid="17">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graphicEl>
                                              <a:chart seriesIdx="3" categoryIdx="-4" bldStep="series"/>
                                            </p:graphicEl>
                                          </p:spTgt>
                                        </p:tgtEl>
                                        <p:attrNameLst>
                                          <p:attrName>style.visibility</p:attrName>
                                        </p:attrNameLst>
                                      </p:cBhvr>
                                      <p:to>
                                        <p:strVal val="visible"/>
                                      </p:to>
                                    </p:set>
                                    <p:anim calcmode="lin" valueType="num">
                                      <p:cBhvr additive="base">
                                        <p:cTn id="25" dur="500" fill="hold"/>
                                        <p:tgtEl>
                                          <p:spTgt spid="17">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p:cNvSpPr>
            <a:spLocks noGrp="1"/>
          </p:cNvSpPr>
          <p:nvPr>
            <p:ph idx="1"/>
          </p:nvPr>
        </p:nvSpPr>
        <p:spPr>
          <a:xfrm>
            <a:off x="2207569" y="1268761"/>
            <a:ext cx="8003231" cy="4857403"/>
          </a:xfrm>
        </p:spPr>
        <p:txBody>
          <a:bodyPr/>
          <a:lstStyle/>
          <a:p>
            <a:pPr marL="57150" indent="0">
              <a:buNone/>
            </a:pPr>
            <a:endParaRPr lang="fr-BE" sz="1800" dirty="0">
              <a:solidFill>
                <a:schemeClr val="bg1">
                  <a:lumMod val="50000"/>
                </a:schemeClr>
              </a:solidFill>
            </a:endParaRPr>
          </a:p>
          <a:p>
            <a:pPr>
              <a:buFont typeface="Wingdings" panose="05000000000000000000" pitchFamily="2" charset="2"/>
              <a:buChar char="Ø"/>
            </a:pPr>
            <a:r>
              <a:rPr lang="fr-BE" sz="1800" dirty="0">
                <a:solidFill>
                  <a:schemeClr val="bg1">
                    <a:lumMod val="50000"/>
                  </a:schemeClr>
                </a:solidFill>
              </a:rPr>
              <a:t>Casinos - 9</a:t>
            </a:r>
          </a:p>
          <a:p>
            <a:pPr>
              <a:buFont typeface="Wingdings" panose="05000000000000000000" pitchFamily="2" charset="2"/>
              <a:buChar char="Ø"/>
            </a:pPr>
            <a:r>
              <a:rPr lang="fr-BE" sz="1800" dirty="0">
                <a:solidFill>
                  <a:schemeClr val="bg1">
                    <a:lumMod val="50000"/>
                  </a:schemeClr>
                </a:solidFill>
              </a:rPr>
              <a:t>Salles de jeux automatiques - 174</a:t>
            </a:r>
          </a:p>
          <a:p>
            <a:pPr>
              <a:buFont typeface="Wingdings" panose="05000000000000000000" pitchFamily="2" charset="2"/>
              <a:buChar char="Ø"/>
            </a:pPr>
            <a:r>
              <a:rPr lang="fr-BE" sz="1800" dirty="0">
                <a:solidFill>
                  <a:schemeClr val="bg1">
                    <a:lumMod val="50000"/>
                  </a:schemeClr>
                </a:solidFill>
              </a:rPr>
              <a:t>Cafés  avec jeux de hasard - 5238</a:t>
            </a:r>
          </a:p>
          <a:p>
            <a:pPr>
              <a:buFont typeface="Wingdings" panose="05000000000000000000" pitchFamily="2" charset="2"/>
              <a:buChar char="Ø"/>
            </a:pPr>
            <a:r>
              <a:rPr lang="fr-BE" sz="1800" dirty="0">
                <a:solidFill>
                  <a:schemeClr val="bg1">
                    <a:lumMod val="50000"/>
                  </a:schemeClr>
                </a:solidFill>
              </a:rPr>
              <a:t>agences de paris  - 575 </a:t>
            </a:r>
          </a:p>
          <a:p>
            <a:pPr>
              <a:buFont typeface="Wingdings" panose="05000000000000000000" pitchFamily="2" charset="2"/>
              <a:buChar char="Ø"/>
            </a:pPr>
            <a:r>
              <a:rPr lang="fr-BE" sz="1800" dirty="0">
                <a:solidFill>
                  <a:schemeClr val="bg1">
                    <a:lumMod val="50000"/>
                  </a:schemeClr>
                </a:solidFill>
              </a:rPr>
              <a:t>Librairies- 1812 </a:t>
            </a:r>
          </a:p>
          <a:p>
            <a:pPr>
              <a:buFont typeface="Wingdings" panose="05000000000000000000" pitchFamily="2" charset="2"/>
              <a:buChar char="Ø"/>
            </a:pPr>
            <a:r>
              <a:rPr lang="fr-BE" sz="1800" dirty="0">
                <a:solidFill>
                  <a:schemeClr val="bg1">
                    <a:lumMod val="50000"/>
                  </a:schemeClr>
                </a:solidFill>
              </a:rPr>
              <a:t>Jeux télévisés -2</a:t>
            </a:r>
          </a:p>
          <a:p>
            <a:pPr>
              <a:buFont typeface="Wingdings" panose="05000000000000000000" pitchFamily="2" charset="2"/>
              <a:buChar char="Ø"/>
            </a:pPr>
            <a:r>
              <a:rPr lang="fr-BE" sz="1800" dirty="0">
                <a:solidFill>
                  <a:schemeClr val="bg1">
                    <a:lumMod val="50000"/>
                  </a:schemeClr>
                </a:solidFill>
              </a:rPr>
              <a:t>Offre online: casinos (9), salles de jeux (42), paris (25)</a:t>
            </a:r>
          </a:p>
          <a:p>
            <a:pPr marL="457200" lvl="1" indent="0">
              <a:buNone/>
            </a:pPr>
            <a:endParaRPr lang="fr-BE" sz="2000" dirty="0"/>
          </a:p>
        </p:txBody>
      </p:sp>
      <p:sp>
        <p:nvSpPr>
          <p:cNvPr id="7" name="Titel 1"/>
          <p:cNvSpPr txBox="1">
            <a:spLocks/>
          </p:cNvSpPr>
          <p:nvPr/>
        </p:nvSpPr>
        <p:spPr bwMode="auto">
          <a:xfrm>
            <a:off x="2131220" y="260649"/>
            <a:ext cx="7925221"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endParaRPr lang="fr-FR" sz="3500" dirty="0">
              <a:solidFill>
                <a:srgbClr val="5FA1D7"/>
              </a:solidFill>
            </a:endParaRPr>
          </a:p>
        </p:txBody>
      </p:sp>
      <p:pic>
        <p:nvPicPr>
          <p:cNvPr id="6"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2"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spTree>
    <p:extLst>
      <p:ext uri="{BB962C8B-B14F-4D97-AF65-F5344CB8AC3E}">
        <p14:creationId xmlns:p14="http://schemas.microsoft.com/office/powerpoint/2010/main" val="35222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graphicFrame>
        <p:nvGraphicFramePr>
          <p:cNvPr id="10" name="Grafiek 9"/>
          <p:cNvGraphicFramePr/>
          <p:nvPr>
            <p:extLst>
              <p:ext uri="{D42A27DB-BD31-4B8C-83A1-F6EECF244321}">
                <p14:modId xmlns:p14="http://schemas.microsoft.com/office/powerpoint/2010/main" val="2323796522"/>
              </p:ext>
            </p:extLst>
          </p:nvPr>
        </p:nvGraphicFramePr>
        <p:xfrm>
          <a:off x="478970" y="1412581"/>
          <a:ext cx="11070772" cy="489078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vak 16"/>
          <p:cNvSpPr txBox="1"/>
          <p:nvPr/>
        </p:nvSpPr>
        <p:spPr>
          <a:xfrm>
            <a:off x="2006600" y="328734"/>
            <a:ext cx="9232900" cy="646331"/>
          </a:xfrm>
          <a:prstGeom prst="rect">
            <a:avLst/>
          </a:prstGeom>
          <a:noFill/>
        </p:spPr>
        <p:txBody>
          <a:bodyPr wrap="square" rtlCol="0">
            <a:spAutoFit/>
          </a:bodyPr>
          <a:lstStyle/>
          <a:p>
            <a:r>
              <a:rPr lang="fr-BE" sz="3600" b="1" dirty="0">
                <a:solidFill>
                  <a:srgbClr val="7DA4C1"/>
                </a:solidFill>
              </a:rPr>
              <a:t>Répartition du marché des jeux de hasard </a:t>
            </a:r>
            <a:endParaRPr lang="nl-BE" sz="3600" dirty="0">
              <a:solidFill>
                <a:srgbClr val="7DA4C1"/>
              </a:solidFill>
            </a:endParaRPr>
          </a:p>
        </p:txBody>
      </p:sp>
    </p:spTree>
    <p:extLst>
      <p:ext uri="{BB962C8B-B14F-4D97-AF65-F5344CB8AC3E}">
        <p14:creationId xmlns:p14="http://schemas.microsoft.com/office/powerpoint/2010/main" val="11310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7" dur="500" fill="hold"/>
                                        <p:tgtEl>
                                          <p:spTgt spid="1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3" dur="500" fill="hold"/>
                                        <p:tgtEl>
                                          <p:spTgt spid="1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19" dur="500" fill="hold"/>
                                        <p:tgtEl>
                                          <p:spTgt spid="1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animBg="0"/>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thema">
  <a:themeElements>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thema">
  <a:themeElements>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otalTime>940</TotalTime>
  <Words>1291</Words>
  <Application>Microsoft Office PowerPoint</Application>
  <PresentationFormat>Grand écran</PresentationFormat>
  <Paragraphs>225</Paragraphs>
  <Slides>36</Slides>
  <Notes>20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36</vt:i4>
      </vt:variant>
    </vt:vector>
  </HeadingPairs>
  <TitlesOfParts>
    <vt:vector size="45" baseType="lpstr">
      <vt:lpstr>Arial</vt:lpstr>
      <vt:lpstr>Calibri</vt:lpstr>
      <vt:lpstr>Calibri Light</vt:lpstr>
      <vt:lpstr>Myriad Pro Cond</vt:lpstr>
      <vt:lpstr>Wingdings</vt:lpstr>
      <vt:lpstr>Office Theme</vt:lpstr>
      <vt:lpstr>Office-thema</vt:lpstr>
      <vt:lpstr>1_Office-thema</vt:lpstr>
      <vt:lpstr>2_Office-thema</vt:lpstr>
      <vt:lpstr>Jeux de hasard – Plaisir et dépendance Un équilibre chèvre-choutiste</vt:lpstr>
      <vt:lpstr>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Commission</vt:lpstr>
      <vt:lpstr>Cadre réglementaire général</vt:lpstr>
      <vt:lpstr>Qu’est-ce que la CJH?</vt:lpstr>
      <vt:lpstr>Présentation PowerPoint</vt:lpstr>
      <vt:lpstr>Présentation PowerPoint</vt:lpstr>
      <vt:lpstr>La protection des joueurs</vt:lpstr>
      <vt:lpstr>Protection des joueurs</vt:lpstr>
      <vt:lpstr>Protection des joueurs</vt:lpstr>
      <vt:lpstr>Protection des joueurs</vt:lpstr>
      <vt:lpstr>Joueurs vulnérables</vt:lpstr>
      <vt:lpstr>EPIS</vt:lpstr>
      <vt:lpstr>Exclusion des jeux de hasard</vt:lpstr>
      <vt:lpstr>Depuis octobre 2021, les joueurs ont la possibilité de demander une interdiction de jeu pour eux-mêmes en quelques clics à l’aide de leur carte d’identité et d’un lecteur de cartes ou de l’application Itsme</vt:lpstr>
      <vt:lpstr>Présentation PowerPoint</vt:lpstr>
      <vt:lpstr>Campagnes de prévention</vt:lpstr>
      <vt:lpstr>Le poids du secteur </vt:lpstr>
      <vt:lpstr>Présentation PowerPoint</vt:lpstr>
      <vt:lpstr>Le jeu illégal en ligne</vt:lpstr>
      <vt:lpstr>Le fléau en chiffres</vt:lpstr>
      <vt:lpstr>La lutte contre l’illégal en chiffres</vt:lpstr>
      <vt:lpstr>Mesures de protections diverses</vt:lpstr>
      <vt:lpstr>Présentation PowerPoint</vt:lpstr>
      <vt:lpstr>Les librairies et les paris</vt:lpstr>
      <vt:lpstr>Merci</vt:lpstr>
      <vt:lpstr>Suivez-nous: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Lisochub, Nina</dc:creator>
  <cp:lastModifiedBy>andré Renaux</cp:lastModifiedBy>
  <cp:revision>101</cp:revision>
  <dcterms:created xsi:type="dcterms:W3CDTF">2021-10-18T16:27:52Z</dcterms:created>
  <dcterms:modified xsi:type="dcterms:W3CDTF">2022-03-23T10:09:38Z</dcterms:modified>
</cp:coreProperties>
</file>